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67" r:id="rId1"/>
  </p:sldMasterIdLst>
  <p:notesMasterIdLst>
    <p:notesMasterId r:id="rId49"/>
  </p:notesMasterIdLst>
  <p:sldIdLst>
    <p:sldId id="256" r:id="rId2"/>
    <p:sldId id="268" r:id="rId3"/>
    <p:sldId id="260" r:id="rId4"/>
    <p:sldId id="264" r:id="rId5"/>
    <p:sldId id="270" r:id="rId6"/>
    <p:sldId id="258" r:id="rId7"/>
    <p:sldId id="307" r:id="rId8"/>
    <p:sldId id="276" r:id="rId9"/>
    <p:sldId id="273" r:id="rId10"/>
    <p:sldId id="265" r:id="rId11"/>
    <p:sldId id="275" r:id="rId12"/>
    <p:sldId id="277" r:id="rId13"/>
    <p:sldId id="321" r:id="rId14"/>
    <p:sldId id="336" r:id="rId15"/>
    <p:sldId id="289" r:id="rId16"/>
    <p:sldId id="262" r:id="rId17"/>
    <p:sldId id="316" r:id="rId18"/>
    <p:sldId id="278" r:id="rId19"/>
    <p:sldId id="328" r:id="rId20"/>
    <p:sldId id="280" r:id="rId21"/>
    <p:sldId id="327" r:id="rId22"/>
    <p:sldId id="330" r:id="rId23"/>
    <p:sldId id="298" r:id="rId24"/>
    <p:sldId id="299" r:id="rId25"/>
    <p:sldId id="332" r:id="rId26"/>
    <p:sldId id="333" r:id="rId27"/>
    <p:sldId id="331" r:id="rId28"/>
    <p:sldId id="312" r:id="rId29"/>
    <p:sldId id="322" r:id="rId30"/>
    <p:sldId id="324" r:id="rId31"/>
    <p:sldId id="310" r:id="rId32"/>
    <p:sldId id="311" r:id="rId33"/>
    <p:sldId id="314" r:id="rId34"/>
    <p:sldId id="313" r:id="rId35"/>
    <p:sldId id="281" r:id="rId36"/>
    <p:sldId id="334" r:id="rId37"/>
    <p:sldId id="335" r:id="rId38"/>
    <p:sldId id="291" r:id="rId39"/>
    <p:sldId id="300" r:id="rId40"/>
    <p:sldId id="301" r:id="rId41"/>
    <p:sldId id="337" r:id="rId42"/>
    <p:sldId id="302" r:id="rId43"/>
    <p:sldId id="326" r:id="rId44"/>
    <p:sldId id="320" r:id="rId45"/>
    <p:sldId id="318" r:id="rId46"/>
    <p:sldId id="271" r:id="rId47"/>
    <p:sldId id="29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0340" autoAdjust="0"/>
  </p:normalViewPr>
  <p:slideViewPr>
    <p:cSldViewPr snapToGrid="0">
      <p:cViewPr varScale="1">
        <p:scale>
          <a:sx n="145" d="100"/>
          <a:sy n="145" d="100"/>
        </p:scale>
        <p:origin x="1084" y="10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484C2-5B1F-4FFD-829A-33A6F66152C2}"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31A1F-C9B4-40E0-9FA5-112E4E38EAFE}" type="slidenum">
              <a:rPr lang="en-US" smtClean="0"/>
              <a:t>‹#›</a:t>
            </a:fld>
            <a:endParaRPr lang="en-US"/>
          </a:p>
        </p:txBody>
      </p:sp>
    </p:spTree>
    <p:extLst>
      <p:ext uri="{BB962C8B-B14F-4D97-AF65-F5344CB8AC3E}">
        <p14:creationId xmlns:p14="http://schemas.microsoft.com/office/powerpoint/2010/main" val="2478338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a:t>
            </a:fld>
            <a:endParaRPr lang="en-US"/>
          </a:p>
        </p:txBody>
      </p:sp>
    </p:spTree>
    <p:extLst>
      <p:ext uri="{BB962C8B-B14F-4D97-AF65-F5344CB8AC3E}">
        <p14:creationId xmlns:p14="http://schemas.microsoft.com/office/powerpoint/2010/main" val="1025534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10</a:t>
            </a:fld>
            <a:endParaRPr lang="en-US"/>
          </a:p>
        </p:txBody>
      </p:sp>
    </p:spTree>
    <p:extLst>
      <p:ext uri="{BB962C8B-B14F-4D97-AF65-F5344CB8AC3E}">
        <p14:creationId xmlns:p14="http://schemas.microsoft.com/office/powerpoint/2010/main" val="2831729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11</a:t>
            </a:fld>
            <a:endParaRPr lang="en-US"/>
          </a:p>
        </p:txBody>
      </p:sp>
    </p:spTree>
    <p:extLst>
      <p:ext uri="{BB962C8B-B14F-4D97-AF65-F5344CB8AC3E}">
        <p14:creationId xmlns:p14="http://schemas.microsoft.com/office/powerpoint/2010/main" val="424082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12</a:t>
            </a:fld>
            <a:endParaRPr lang="en-US"/>
          </a:p>
        </p:txBody>
      </p:sp>
    </p:spTree>
    <p:extLst>
      <p:ext uri="{BB962C8B-B14F-4D97-AF65-F5344CB8AC3E}">
        <p14:creationId xmlns:p14="http://schemas.microsoft.com/office/powerpoint/2010/main" val="901805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13</a:t>
            </a:fld>
            <a:endParaRPr lang="en-US"/>
          </a:p>
        </p:txBody>
      </p:sp>
    </p:spTree>
    <p:extLst>
      <p:ext uri="{BB962C8B-B14F-4D97-AF65-F5344CB8AC3E}">
        <p14:creationId xmlns:p14="http://schemas.microsoft.com/office/powerpoint/2010/main" val="183454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14</a:t>
            </a:fld>
            <a:endParaRPr lang="en-US"/>
          </a:p>
        </p:txBody>
      </p:sp>
    </p:spTree>
    <p:extLst>
      <p:ext uri="{BB962C8B-B14F-4D97-AF65-F5344CB8AC3E}">
        <p14:creationId xmlns:p14="http://schemas.microsoft.com/office/powerpoint/2010/main" val="237412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add anything, potentially remove</a:t>
            </a:r>
          </a:p>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15</a:t>
            </a:fld>
            <a:endParaRPr lang="en-US"/>
          </a:p>
        </p:txBody>
      </p:sp>
    </p:spTree>
    <p:extLst>
      <p:ext uri="{BB962C8B-B14F-4D97-AF65-F5344CB8AC3E}">
        <p14:creationId xmlns:p14="http://schemas.microsoft.com/office/powerpoint/2010/main" val="287281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16</a:t>
            </a:fld>
            <a:endParaRPr lang="en-US"/>
          </a:p>
        </p:txBody>
      </p:sp>
    </p:spTree>
    <p:extLst>
      <p:ext uri="{BB962C8B-B14F-4D97-AF65-F5344CB8AC3E}">
        <p14:creationId xmlns:p14="http://schemas.microsoft.com/office/powerpoint/2010/main" val="3133357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17</a:t>
            </a:fld>
            <a:endParaRPr lang="en-US"/>
          </a:p>
        </p:txBody>
      </p:sp>
    </p:spTree>
    <p:extLst>
      <p:ext uri="{BB962C8B-B14F-4D97-AF65-F5344CB8AC3E}">
        <p14:creationId xmlns:p14="http://schemas.microsoft.com/office/powerpoint/2010/main" val="1580053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executing a pen test against the SaaS application represented in the diagram attached. I want to identify all vulnerabilities. I want vulnerabilities in the web front end as well as the cloud control plane components listed. Dependencies in components (authentication, client-side add-ons, </a:t>
            </a:r>
            <a:r>
              <a:rPr lang="en-US" dirty="0" err="1"/>
              <a:t>etc</a:t>
            </a:r>
            <a:r>
              <a:rPr lang="en-US" dirty="0"/>
              <a:t>) are also in-scope. List me all relevant attack cases for this application--be thorough without significant verbosity (I don't want details, only attack case category itself). Be specific, I do not want generic "Authentication Bypass", "Privilege Escalation", "Lateral Movement", etc. I want specifics based on the relevant components displayed in the diagram</a:t>
            </a:r>
          </a:p>
        </p:txBody>
      </p:sp>
      <p:sp>
        <p:nvSpPr>
          <p:cNvPr id="4" name="Slide Number Placeholder 3"/>
          <p:cNvSpPr>
            <a:spLocks noGrp="1"/>
          </p:cNvSpPr>
          <p:nvPr>
            <p:ph type="sldNum" sz="quarter" idx="5"/>
          </p:nvPr>
        </p:nvSpPr>
        <p:spPr/>
        <p:txBody>
          <a:bodyPr/>
          <a:lstStyle/>
          <a:p>
            <a:fld id="{C7D31A1F-C9B4-40E0-9FA5-112E4E38EAFE}" type="slidenum">
              <a:rPr lang="en-US" smtClean="0"/>
              <a:t>18</a:t>
            </a:fld>
            <a:endParaRPr lang="en-US"/>
          </a:p>
        </p:txBody>
      </p:sp>
    </p:spTree>
    <p:extLst>
      <p:ext uri="{BB962C8B-B14F-4D97-AF65-F5344CB8AC3E}">
        <p14:creationId xmlns:p14="http://schemas.microsoft.com/office/powerpoint/2010/main" val="3683639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19</a:t>
            </a:fld>
            <a:endParaRPr lang="en-US"/>
          </a:p>
        </p:txBody>
      </p:sp>
    </p:spTree>
    <p:extLst>
      <p:ext uri="{BB962C8B-B14F-4D97-AF65-F5344CB8AC3E}">
        <p14:creationId xmlns:p14="http://schemas.microsoft.com/office/powerpoint/2010/main" val="92814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C7D31A1F-C9B4-40E0-9FA5-112E4E38EAFE}" type="slidenum">
              <a:rPr lang="en-US" smtClean="0"/>
              <a:t>2</a:t>
            </a:fld>
            <a:endParaRPr lang="en-US"/>
          </a:p>
        </p:txBody>
      </p:sp>
    </p:spTree>
    <p:extLst>
      <p:ext uri="{BB962C8B-B14F-4D97-AF65-F5344CB8AC3E}">
        <p14:creationId xmlns:p14="http://schemas.microsoft.com/office/powerpoint/2010/main" val="1466755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20</a:t>
            </a:fld>
            <a:endParaRPr lang="en-US"/>
          </a:p>
        </p:txBody>
      </p:sp>
    </p:spTree>
    <p:extLst>
      <p:ext uri="{BB962C8B-B14F-4D97-AF65-F5344CB8AC3E}">
        <p14:creationId xmlns:p14="http://schemas.microsoft.com/office/powerpoint/2010/main" val="2232824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21</a:t>
            </a:fld>
            <a:endParaRPr lang="en-US"/>
          </a:p>
        </p:txBody>
      </p:sp>
    </p:spTree>
    <p:extLst>
      <p:ext uri="{BB962C8B-B14F-4D97-AF65-F5344CB8AC3E}">
        <p14:creationId xmlns:p14="http://schemas.microsoft.com/office/powerpoint/2010/main" val="340508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22</a:t>
            </a:fld>
            <a:endParaRPr lang="en-US"/>
          </a:p>
        </p:txBody>
      </p:sp>
    </p:spTree>
    <p:extLst>
      <p:ext uri="{BB962C8B-B14F-4D97-AF65-F5344CB8AC3E}">
        <p14:creationId xmlns:p14="http://schemas.microsoft.com/office/powerpoint/2010/main" val="262651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executing a Red Team Adversary Simulation against the network represented in the diagram attached. I want to identify the most efficient attack paths into the network to achieve my objective, which is to exfil data from the remote file server. I want to map the attack paths to MITRE ATT&amp;CK matrix most applicable to this environment. Please ensure we also identify all potential high value targets, key terrain, and potential crown jewels. Provide me various attack paths so I can choose the most optimal based on any barriers experienced during the engagement for quick pivoting. Also identify best C2 (Command &amp; Control) channel based on the network diagram.</a:t>
            </a:r>
          </a:p>
          <a:p>
            <a:endParaRPr lang="en-US" dirty="0"/>
          </a:p>
          <a:p>
            <a:endParaRPr lang="en-US" dirty="0"/>
          </a:p>
          <a:p>
            <a:r>
              <a:rPr lang="en-US" dirty="0"/>
              <a:t>Be also useful for Blue Teamers to run proactively pre-engagement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work on a Red Team doing adversary simulation. I want to improve my efficiency using AI to assist in threat modeling attack cases for our red team using LLM to parse architecture diagrams.</a:t>
            </a:r>
          </a:p>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23</a:t>
            </a:fld>
            <a:endParaRPr lang="en-US"/>
          </a:p>
        </p:txBody>
      </p:sp>
    </p:spTree>
    <p:extLst>
      <p:ext uri="{BB962C8B-B14F-4D97-AF65-F5344CB8AC3E}">
        <p14:creationId xmlns:p14="http://schemas.microsoft.com/office/powerpoint/2010/main" val="4258601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24</a:t>
            </a:fld>
            <a:endParaRPr lang="en-US"/>
          </a:p>
        </p:txBody>
      </p:sp>
    </p:spTree>
    <p:extLst>
      <p:ext uri="{BB962C8B-B14F-4D97-AF65-F5344CB8AC3E}">
        <p14:creationId xmlns:p14="http://schemas.microsoft.com/office/powerpoint/2010/main" val="687371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25</a:t>
            </a:fld>
            <a:endParaRPr lang="en-US"/>
          </a:p>
        </p:txBody>
      </p:sp>
    </p:spTree>
    <p:extLst>
      <p:ext uri="{BB962C8B-B14F-4D97-AF65-F5344CB8AC3E}">
        <p14:creationId xmlns:p14="http://schemas.microsoft.com/office/powerpoint/2010/main" val="956916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26</a:t>
            </a:fld>
            <a:endParaRPr lang="en-US"/>
          </a:p>
        </p:txBody>
      </p:sp>
    </p:spTree>
    <p:extLst>
      <p:ext uri="{BB962C8B-B14F-4D97-AF65-F5344CB8AC3E}">
        <p14:creationId xmlns:p14="http://schemas.microsoft.com/office/powerpoint/2010/main" val="2407034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27</a:t>
            </a:fld>
            <a:endParaRPr lang="en-US"/>
          </a:p>
        </p:txBody>
      </p:sp>
    </p:spTree>
    <p:extLst>
      <p:ext uri="{BB962C8B-B14F-4D97-AF65-F5344CB8AC3E}">
        <p14:creationId xmlns:p14="http://schemas.microsoft.com/office/powerpoint/2010/main" val="214934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28</a:t>
            </a:fld>
            <a:endParaRPr lang="en-US"/>
          </a:p>
        </p:txBody>
      </p:sp>
    </p:spTree>
    <p:extLst>
      <p:ext uri="{BB962C8B-B14F-4D97-AF65-F5344CB8AC3E}">
        <p14:creationId xmlns:p14="http://schemas.microsoft.com/office/powerpoint/2010/main" val="1722349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29</a:t>
            </a:fld>
            <a:endParaRPr lang="en-US"/>
          </a:p>
        </p:txBody>
      </p:sp>
    </p:spTree>
    <p:extLst>
      <p:ext uri="{BB962C8B-B14F-4D97-AF65-F5344CB8AC3E}">
        <p14:creationId xmlns:p14="http://schemas.microsoft.com/office/powerpoint/2010/main" val="23342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3</a:t>
            </a:fld>
            <a:endParaRPr lang="en-US"/>
          </a:p>
        </p:txBody>
      </p:sp>
    </p:spTree>
    <p:extLst>
      <p:ext uri="{BB962C8B-B14F-4D97-AF65-F5344CB8AC3E}">
        <p14:creationId xmlns:p14="http://schemas.microsoft.com/office/powerpoint/2010/main" val="2504966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30</a:t>
            </a:fld>
            <a:endParaRPr lang="en-US"/>
          </a:p>
        </p:txBody>
      </p:sp>
    </p:spTree>
    <p:extLst>
      <p:ext uri="{BB962C8B-B14F-4D97-AF65-F5344CB8AC3E}">
        <p14:creationId xmlns:p14="http://schemas.microsoft.com/office/powerpoint/2010/main" val="3289072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effectLst/>
                <a:latin typeface="Courier" panose="02070309020205020404" pitchFamily="49" charset="0"/>
              </a:rPr>
              <a:t># 2 - Install Prerequisites (CUDA Drivers, Docker, etc.)</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apt-get update</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apt-get install -y build-essential dkms curl gnupg2 software-properties-common nginx</a:t>
            </a:r>
          </a:p>
          <a:p>
            <a:r>
              <a:rPr lang="en-US" dirty="0" err="1">
                <a:solidFill>
                  <a:srgbClr val="FFFFFF"/>
                </a:solidFill>
                <a:effectLst/>
                <a:latin typeface="Courier" panose="02070309020205020404" pitchFamily="49" charset="0"/>
              </a:rPr>
              <a:t>wget</a:t>
            </a:r>
            <a:r>
              <a:rPr lang="en-US" dirty="0">
                <a:solidFill>
                  <a:srgbClr val="FFFFFF"/>
                </a:solidFill>
                <a:effectLst/>
                <a:latin typeface="Courier" panose="02070309020205020404" pitchFamily="49" charset="0"/>
              </a:rPr>
              <a:t> https://</a:t>
            </a:r>
            <a:r>
              <a:rPr lang="en-US" dirty="0" err="1">
                <a:solidFill>
                  <a:srgbClr val="FFFFFF"/>
                </a:solidFill>
                <a:effectLst/>
                <a:latin typeface="Courier" panose="02070309020205020404" pitchFamily="49" charset="0"/>
              </a:rPr>
              <a:t>developer.download.nvidia.com</a:t>
            </a:r>
            <a:r>
              <a:rPr lang="en-US" dirty="0">
                <a:solidFill>
                  <a:srgbClr val="FFFFFF"/>
                </a:solidFill>
                <a:effectLst/>
                <a:latin typeface="Courier" panose="02070309020205020404" pitchFamily="49" charset="0"/>
              </a:rPr>
              <a:t>/compute/</a:t>
            </a:r>
            <a:r>
              <a:rPr lang="en-US" dirty="0" err="1">
                <a:solidFill>
                  <a:srgbClr val="FFFFFF"/>
                </a:solidFill>
                <a:effectLst/>
                <a:latin typeface="Courier" panose="02070309020205020404" pitchFamily="49" charset="0"/>
              </a:rPr>
              <a:t>cuda</a:t>
            </a:r>
            <a:r>
              <a:rPr lang="en-US" dirty="0">
                <a:solidFill>
                  <a:srgbClr val="FFFFFF"/>
                </a:solidFill>
                <a:effectLst/>
                <a:latin typeface="Courier" panose="02070309020205020404" pitchFamily="49" charset="0"/>
              </a:rPr>
              <a:t>/repos/ubuntu2004/x86_64/cuda-ubuntu2004.pin</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mv cuda-ubuntu2004.pin /</a:t>
            </a:r>
            <a:r>
              <a:rPr lang="en-US" dirty="0" err="1">
                <a:solidFill>
                  <a:srgbClr val="FFFFFF"/>
                </a:solidFill>
                <a:effectLst/>
                <a:latin typeface="Courier" panose="02070309020205020404" pitchFamily="49" charset="0"/>
              </a:rPr>
              <a:t>etc</a:t>
            </a:r>
            <a:r>
              <a:rPr lang="en-US" dirty="0">
                <a:solidFill>
                  <a:srgbClr val="FFFFFF"/>
                </a:solidFill>
                <a:effectLst/>
                <a:latin typeface="Courier" panose="02070309020205020404" pitchFamily="49" charset="0"/>
              </a:rPr>
              <a:t>/apt/</a:t>
            </a:r>
            <a:r>
              <a:rPr lang="en-US" dirty="0" err="1">
                <a:solidFill>
                  <a:srgbClr val="FFFFFF"/>
                </a:solidFill>
                <a:effectLst/>
                <a:latin typeface="Courier" panose="02070309020205020404" pitchFamily="49" charset="0"/>
              </a:rPr>
              <a:t>preferences.d</a:t>
            </a:r>
            <a:r>
              <a:rPr lang="en-US" dirty="0">
                <a:solidFill>
                  <a:srgbClr val="FFFFFF"/>
                </a:solidFill>
                <a:effectLst/>
                <a:latin typeface="Courier" panose="02070309020205020404" pitchFamily="49" charset="0"/>
              </a:rPr>
              <a:t>/cuda-repository-pin-600</a:t>
            </a:r>
          </a:p>
          <a:p>
            <a:r>
              <a:rPr lang="en-US" dirty="0" err="1">
                <a:solidFill>
                  <a:srgbClr val="FFFFFF"/>
                </a:solidFill>
                <a:effectLst/>
                <a:latin typeface="Courier" panose="02070309020205020404" pitchFamily="49" charset="0"/>
              </a:rPr>
              <a:t>wget</a:t>
            </a:r>
            <a:r>
              <a:rPr lang="en-US" dirty="0">
                <a:solidFill>
                  <a:srgbClr val="FFFFFF"/>
                </a:solidFill>
                <a:effectLst/>
                <a:latin typeface="Courier" panose="02070309020205020404" pitchFamily="49" charset="0"/>
              </a:rPr>
              <a:t> https://</a:t>
            </a:r>
            <a:r>
              <a:rPr lang="en-US" dirty="0" err="1">
                <a:solidFill>
                  <a:srgbClr val="FFFFFF"/>
                </a:solidFill>
                <a:effectLst/>
                <a:latin typeface="Courier" panose="02070309020205020404" pitchFamily="49" charset="0"/>
              </a:rPr>
              <a:t>developer.download.nvidia.com</a:t>
            </a:r>
            <a:r>
              <a:rPr lang="en-US" dirty="0">
                <a:solidFill>
                  <a:srgbClr val="FFFFFF"/>
                </a:solidFill>
                <a:effectLst/>
                <a:latin typeface="Courier" panose="02070309020205020404" pitchFamily="49" charset="0"/>
              </a:rPr>
              <a:t>/compute/</a:t>
            </a:r>
            <a:r>
              <a:rPr lang="en-US" dirty="0" err="1">
                <a:solidFill>
                  <a:srgbClr val="FFFFFF"/>
                </a:solidFill>
                <a:effectLst/>
                <a:latin typeface="Courier" panose="02070309020205020404" pitchFamily="49" charset="0"/>
              </a:rPr>
              <a:t>cuda</a:t>
            </a:r>
            <a:r>
              <a:rPr lang="en-US" dirty="0">
                <a:solidFill>
                  <a:srgbClr val="FFFFFF"/>
                </a:solidFill>
                <a:effectLst/>
                <a:latin typeface="Courier" panose="02070309020205020404" pitchFamily="49" charset="0"/>
              </a:rPr>
              <a:t>/11.4.1/</a:t>
            </a:r>
            <a:r>
              <a:rPr lang="en-US" dirty="0" err="1">
                <a:solidFill>
                  <a:srgbClr val="FFFFFF"/>
                </a:solidFill>
                <a:effectLst/>
                <a:latin typeface="Courier" panose="02070309020205020404" pitchFamily="49" charset="0"/>
              </a:rPr>
              <a:t>local_installers</a:t>
            </a:r>
            <a:r>
              <a:rPr lang="en-US" dirty="0">
                <a:solidFill>
                  <a:srgbClr val="FFFFFF"/>
                </a:solidFill>
                <a:effectLst/>
                <a:latin typeface="Courier" panose="02070309020205020404" pitchFamily="49" charset="0"/>
              </a:rPr>
              <a:t>/cuda-repo-ubuntu2004-11-4-local_11.4.1-470.57.02-1_amd64.deb</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dpkg</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i</a:t>
            </a:r>
            <a:r>
              <a:rPr lang="en-US" dirty="0">
                <a:solidFill>
                  <a:srgbClr val="FFFFFF"/>
                </a:solidFill>
                <a:effectLst/>
                <a:latin typeface="Courier" panose="02070309020205020404" pitchFamily="49" charset="0"/>
              </a:rPr>
              <a:t> cuda-repo-ubuntu2004-11-4-local_11.4.1-470.57.02-1_amd64.deb</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apt-key add /var/cuda-repo-ubuntu2004-11-4-local/7fa2af80.pub</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apt-get update</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apt-get install -y </a:t>
            </a:r>
            <a:r>
              <a:rPr lang="en-US" dirty="0" err="1">
                <a:solidFill>
                  <a:srgbClr val="FFFFFF"/>
                </a:solidFill>
                <a:effectLst/>
                <a:latin typeface="Courier" panose="02070309020205020404" pitchFamily="49" charset="0"/>
              </a:rPr>
              <a:t>cuda</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docker.io</a:t>
            </a:r>
            <a:r>
              <a:rPr lang="en-US" dirty="0">
                <a:solidFill>
                  <a:srgbClr val="FFFFFF"/>
                </a:solidFill>
                <a:effectLst/>
                <a:latin typeface="Courier" panose="02070309020205020404" pitchFamily="49" charset="0"/>
              </a:rPr>
              <a:t> nvidia-docker2</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reboot</a:t>
            </a:r>
          </a:p>
          <a:p>
            <a:r>
              <a:rPr lang="en-US" dirty="0" err="1">
                <a:solidFill>
                  <a:srgbClr val="FFFFFF"/>
                </a:solidFill>
                <a:effectLst/>
                <a:latin typeface="Courier" panose="02070309020205020404" pitchFamily="49" charset="0"/>
              </a:rPr>
              <a:t>nvidia-smi</a:t>
            </a:r>
            <a:endParaRPr lang="en-US" dirty="0">
              <a:solidFill>
                <a:srgbClr val="FFFFFF"/>
              </a:solidFill>
              <a:effectLst/>
              <a:latin typeface="Courier" panose="02070309020205020404" pitchFamily="49" charset="0"/>
            </a:endParaRP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docker run --rm --</a:t>
            </a:r>
            <a:r>
              <a:rPr lang="en-US" dirty="0" err="1">
                <a:solidFill>
                  <a:srgbClr val="FFFFFF"/>
                </a:solidFill>
                <a:effectLst/>
                <a:latin typeface="Courier" panose="02070309020205020404" pitchFamily="49" charset="0"/>
              </a:rPr>
              <a:t>gpus</a:t>
            </a:r>
            <a:r>
              <a:rPr lang="en-US" dirty="0">
                <a:solidFill>
                  <a:srgbClr val="FFFFFF"/>
                </a:solidFill>
                <a:effectLst/>
                <a:latin typeface="Courier" panose="02070309020205020404" pitchFamily="49" charset="0"/>
              </a:rPr>
              <a:t> all </a:t>
            </a:r>
            <a:r>
              <a:rPr lang="en-US" dirty="0" err="1">
                <a:solidFill>
                  <a:srgbClr val="FFFFFF"/>
                </a:solidFill>
                <a:effectLst/>
                <a:latin typeface="Courier" panose="02070309020205020404" pitchFamily="49" charset="0"/>
              </a:rPr>
              <a:t>nvidia</a:t>
            </a:r>
            <a:r>
              <a:rPr lang="en-US" dirty="0">
                <a:solidFill>
                  <a:srgbClr val="FFFFFF"/>
                </a:solidFill>
                <a:effectLst/>
                <a:latin typeface="Courier" panose="02070309020205020404" pitchFamily="49" charset="0"/>
              </a:rPr>
              <a:t>/cuda:11.0-base </a:t>
            </a:r>
            <a:r>
              <a:rPr lang="en-US" dirty="0" err="1">
                <a:solidFill>
                  <a:srgbClr val="FFFFFF"/>
                </a:solidFill>
                <a:effectLst/>
                <a:latin typeface="Courier" panose="02070309020205020404" pitchFamily="49" charset="0"/>
              </a:rPr>
              <a:t>nvidia-smi</a:t>
            </a:r>
            <a:endParaRPr lang="en-US" dirty="0">
              <a:solidFill>
                <a:srgbClr val="FFFFFF"/>
              </a:solidFill>
              <a:effectLst/>
              <a:latin typeface="Courier" panose="02070309020205020404" pitchFamily="49" charset="0"/>
            </a:endParaRPr>
          </a:p>
          <a:p>
            <a:br>
              <a:rPr lang="en-US" dirty="0">
                <a:solidFill>
                  <a:srgbClr val="FFFFFF"/>
                </a:solidFill>
                <a:effectLst/>
                <a:latin typeface="Courier" panose="02070309020205020404" pitchFamily="49" charset="0"/>
              </a:rPr>
            </a:br>
            <a:endParaRPr lang="en-US" dirty="0">
              <a:solidFill>
                <a:srgbClr val="FFFFFF"/>
              </a:solidFill>
              <a:effectLst/>
              <a:latin typeface="Courier" panose="02070309020205020404" pitchFamily="49" charset="0"/>
            </a:endParaRPr>
          </a:p>
          <a:p>
            <a:r>
              <a:rPr lang="en-US" dirty="0">
                <a:solidFill>
                  <a:srgbClr val="FFFFFF"/>
                </a:solidFill>
                <a:effectLst/>
                <a:latin typeface="Courier" panose="02070309020205020404" pitchFamily="49" charset="0"/>
              </a:rPr>
              <a:t># 3 - </a:t>
            </a:r>
            <a:r>
              <a:rPr lang="en-US" dirty="0" err="1">
                <a:solidFill>
                  <a:srgbClr val="FFFFFF"/>
                </a:solidFill>
                <a:effectLst/>
                <a:latin typeface="Courier" panose="02070309020205020404" pitchFamily="49" charset="0"/>
              </a:rPr>
              <a:t>Ollama</a:t>
            </a:r>
            <a:endParaRPr lang="en-US" dirty="0">
              <a:solidFill>
                <a:srgbClr val="FFFFFF"/>
              </a:solidFill>
              <a:effectLst/>
              <a:latin typeface="Courier" panose="02070309020205020404" pitchFamily="49" charset="0"/>
            </a:endParaRPr>
          </a:p>
          <a:p>
            <a:r>
              <a:rPr lang="en-US" dirty="0">
                <a:solidFill>
                  <a:srgbClr val="FFFFFF"/>
                </a:solidFill>
                <a:effectLst/>
                <a:latin typeface="Courier" panose="02070309020205020404" pitchFamily="49" charset="0"/>
              </a:rPr>
              <a:t>curl -</a:t>
            </a:r>
            <a:r>
              <a:rPr lang="en-US" dirty="0" err="1">
                <a:solidFill>
                  <a:srgbClr val="FFFFFF"/>
                </a:solidFill>
                <a:effectLst/>
                <a:latin typeface="Courier" panose="02070309020205020404" pitchFamily="49" charset="0"/>
              </a:rPr>
              <a:t>fsSL</a:t>
            </a:r>
            <a:r>
              <a:rPr lang="en-US" dirty="0">
                <a:solidFill>
                  <a:srgbClr val="FFFFFF"/>
                </a:solidFill>
                <a:effectLst/>
                <a:latin typeface="Courier" panose="02070309020205020404" pitchFamily="49" charset="0"/>
              </a:rPr>
              <a:t> https://</a:t>
            </a:r>
            <a:r>
              <a:rPr lang="en-US" dirty="0" err="1">
                <a:solidFill>
                  <a:srgbClr val="FFFFFF"/>
                </a:solidFill>
                <a:effectLst/>
                <a:latin typeface="Courier" panose="02070309020205020404" pitchFamily="49" charset="0"/>
              </a:rPr>
              <a:t>ollama.com</a:t>
            </a:r>
            <a:r>
              <a:rPr lang="en-US" dirty="0">
                <a:solidFill>
                  <a:srgbClr val="FFFFFF"/>
                </a:solidFill>
                <a:effectLst/>
                <a:latin typeface="Courier" panose="02070309020205020404" pitchFamily="49" charset="0"/>
              </a:rPr>
              <a:t>/</a:t>
            </a:r>
            <a:r>
              <a:rPr lang="en-US" dirty="0" err="1">
                <a:solidFill>
                  <a:srgbClr val="FFFFFF"/>
                </a:solidFill>
                <a:effectLst/>
                <a:latin typeface="Courier" panose="02070309020205020404" pitchFamily="49" charset="0"/>
              </a:rPr>
              <a:t>install.sh</a:t>
            </a:r>
            <a:r>
              <a:rPr lang="en-US" dirty="0">
                <a:solidFill>
                  <a:srgbClr val="FFFFFF"/>
                </a:solidFill>
                <a:effectLst/>
                <a:latin typeface="Courier" panose="02070309020205020404" pitchFamily="49" charset="0"/>
              </a:rPr>
              <a:t> | </a:t>
            </a:r>
            <a:r>
              <a:rPr lang="en-US" dirty="0" err="1">
                <a:solidFill>
                  <a:srgbClr val="FFFFFF"/>
                </a:solidFill>
                <a:effectLst/>
                <a:latin typeface="Courier" panose="02070309020205020404" pitchFamily="49" charset="0"/>
              </a:rPr>
              <a:t>sh</a:t>
            </a:r>
            <a:endParaRPr lang="en-US" dirty="0">
              <a:solidFill>
                <a:srgbClr val="FFFFFF"/>
              </a:solidFill>
              <a:effectLst/>
              <a:latin typeface="Courier" panose="02070309020205020404" pitchFamily="49" charset="0"/>
            </a:endParaRPr>
          </a:p>
          <a:p>
            <a:r>
              <a:rPr lang="en-US" dirty="0" err="1">
                <a:solidFill>
                  <a:srgbClr val="FFFFFF"/>
                </a:solidFill>
                <a:effectLst/>
                <a:latin typeface="Courier" panose="02070309020205020404" pitchFamily="49" charset="0"/>
              </a:rPr>
              <a:t>ollama</a:t>
            </a:r>
            <a:r>
              <a:rPr lang="en-US" dirty="0">
                <a:solidFill>
                  <a:srgbClr val="FFFFFF"/>
                </a:solidFill>
                <a:effectLst/>
                <a:latin typeface="Courier" panose="02070309020205020404" pitchFamily="49" charset="0"/>
              </a:rPr>
              <a:t> --version</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systemctl</a:t>
            </a:r>
            <a:r>
              <a:rPr lang="en-US" dirty="0">
                <a:solidFill>
                  <a:srgbClr val="FFFFFF"/>
                </a:solidFill>
                <a:effectLst/>
                <a:latin typeface="Courier" panose="02070309020205020404" pitchFamily="49" charset="0"/>
              </a:rPr>
              <a:t> edit </a:t>
            </a:r>
            <a:r>
              <a:rPr lang="en-US" dirty="0" err="1">
                <a:solidFill>
                  <a:srgbClr val="FFFFFF"/>
                </a:solidFill>
                <a:effectLst/>
                <a:latin typeface="Courier" panose="02070309020205020404" pitchFamily="49" charset="0"/>
              </a:rPr>
              <a:t>llama.service</a:t>
            </a:r>
            <a:endParaRPr lang="en-US" dirty="0">
              <a:solidFill>
                <a:srgbClr val="FFFFFF"/>
              </a:solidFill>
              <a:effectLst/>
              <a:latin typeface="Courier" panose="02070309020205020404" pitchFamily="49" charset="0"/>
            </a:endParaRP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systemctl</a:t>
            </a:r>
            <a:r>
              <a:rPr lang="en-US" dirty="0">
                <a:solidFill>
                  <a:srgbClr val="FFFFFF"/>
                </a:solidFill>
                <a:effectLst/>
                <a:latin typeface="Courier" panose="02070309020205020404" pitchFamily="49" charset="0"/>
              </a:rPr>
              <a:t> daemon-reload</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systemctl</a:t>
            </a:r>
            <a:r>
              <a:rPr lang="en-US" dirty="0">
                <a:solidFill>
                  <a:srgbClr val="FFFFFF"/>
                </a:solidFill>
                <a:effectLst/>
                <a:latin typeface="Courier" panose="02070309020205020404" pitchFamily="49" charset="0"/>
              </a:rPr>
              <a:t> restart llama</a:t>
            </a:r>
          </a:p>
          <a:p>
            <a:r>
              <a:rPr lang="en-US" dirty="0" err="1">
                <a:solidFill>
                  <a:srgbClr val="FFFFFF"/>
                </a:solidFill>
                <a:effectLst/>
                <a:latin typeface="Courier" panose="02070309020205020404" pitchFamily="49" charset="0"/>
              </a:rPr>
              <a:t>ollama</a:t>
            </a:r>
            <a:r>
              <a:rPr lang="en-US" dirty="0">
                <a:solidFill>
                  <a:srgbClr val="FFFFFF"/>
                </a:solidFill>
                <a:effectLst/>
                <a:latin typeface="Courier" panose="02070309020205020404" pitchFamily="49" charset="0"/>
              </a:rPr>
              <a:t> run --model-path /path/to/</a:t>
            </a:r>
            <a:r>
              <a:rPr lang="en-US" dirty="0" err="1">
                <a:solidFill>
                  <a:srgbClr val="FFFFFF"/>
                </a:solidFill>
                <a:effectLst/>
                <a:latin typeface="Courier" panose="02070309020205020404" pitchFamily="49" charset="0"/>
              </a:rPr>
              <a:t>llava</a:t>
            </a:r>
            <a:r>
              <a:rPr lang="en-US" dirty="0">
                <a:solidFill>
                  <a:srgbClr val="FFFFFF"/>
                </a:solidFill>
                <a:effectLst/>
                <a:latin typeface="Courier" panose="02070309020205020404" pitchFamily="49" charset="0"/>
              </a:rPr>
              <a:t>/model</a:t>
            </a:r>
          </a:p>
          <a:p>
            <a:br>
              <a:rPr lang="en-US" dirty="0">
                <a:solidFill>
                  <a:srgbClr val="FFFFFF"/>
                </a:solidFill>
                <a:effectLst/>
                <a:latin typeface="Courier" panose="02070309020205020404" pitchFamily="49" charset="0"/>
              </a:rPr>
            </a:br>
            <a:endParaRPr lang="en-US" dirty="0">
              <a:solidFill>
                <a:srgbClr val="FFFFFF"/>
              </a:solidFill>
              <a:effectLst/>
              <a:latin typeface="Courier" panose="02070309020205020404" pitchFamily="49" charset="0"/>
            </a:endParaRPr>
          </a:p>
          <a:p>
            <a:r>
              <a:rPr lang="en-US" dirty="0">
                <a:solidFill>
                  <a:srgbClr val="FFFFFF"/>
                </a:solidFill>
                <a:effectLst/>
                <a:latin typeface="Courier" panose="02070309020205020404" pitchFamily="49" charset="0"/>
              </a:rPr>
              <a:t># 4 - NGINX</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bash -c 'echo "</a:t>
            </a:r>
          </a:p>
          <a:p>
            <a:r>
              <a:rPr lang="en-US" dirty="0">
                <a:solidFill>
                  <a:srgbClr val="FFFFFF"/>
                </a:solidFill>
                <a:effectLst/>
                <a:latin typeface="Courier" panose="02070309020205020404" pitchFamily="49" charset="0"/>
              </a:rPr>
              <a:t>server {</a:t>
            </a:r>
          </a:p>
          <a:p>
            <a:r>
              <a:rPr lang="en-US" dirty="0">
                <a:solidFill>
                  <a:srgbClr val="FFFFFF"/>
                </a:solidFill>
                <a:effectLst/>
                <a:latin typeface="Courier" panose="02070309020205020404" pitchFamily="49" charset="0"/>
              </a:rPr>
              <a:t>    listen 80;</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server_name</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your.domain.com</a:t>
            </a:r>
            <a:r>
              <a:rPr lang="en-US" dirty="0">
                <a:solidFill>
                  <a:srgbClr val="FFFFFF"/>
                </a:solidFill>
                <a:effectLst/>
                <a:latin typeface="Courier" panose="02070309020205020404" pitchFamily="49" charset="0"/>
              </a:rPr>
              <a:t>;</a:t>
            </a:r>
          </a:p>
          <a:p>
            <a:br>
              <a:rPr lang="en-US" dirty="0">
                <a:solidFill>
                  <a:srgbClr val="FFFFFF"/>
                </a:solidFill>
                <a:effectLst/>
                <a:latin typeface="Courier" panose="02070309020205020404" pitchFamily="49" charset="0"/>
              </a:rPr>
            </a:br>
            <a:endParaRPr lang="en-US" dirty="0">
              <a:solidFill>
                <a:srgbClr val="FFFFFF"/>
              </a:solidFill>
              <a:effectLst/>
              <a:latin typeface="Courier" panose="02070309020205020404" pitchFamily="49" charset="0"/>
            </a:endParaRPr>
          </a:p>
          <a:p>
            <a:r>
              <a:rPr lang="en-US" dirty="0">
                <a:solidFill>
                  <a:srgbClr val="FFFFFF"/>
                </a:solidFill>
                <a:effectLst/>
                <a:latin typeface="Courier" panose="02070309020205020404" pitchFamily="49" charset="0"/>
              </a:rPr>
              <a:t>    location / {</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proxy_pass</a:t>
            </a:r>
            <a:r>
              <a:rPr lang="en-US" dirty="0">
                <a:solidFill>
                  <a:srgbClr val="FFFFFF"/>
                </a:solidFill>
                <a:effectLst/>
                <a:latin typeface="Courier" panose="02070309020205020404" pitchFamily="49" charset="0"/>
              </a:rPr>
              <a:t> http://127.0.0.1:11434;</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proxy_set_header</a:t>
            </a:r>
            <a:r>
              <a:rPr lang="en-US" dirty="0">
                <a:solidFill>
                  <a:srgbClr val="FFFFFF"/>
                </a:solidFill>
                <a:effectLst/>
                <a:latin typeface="Courier" panose="02070309020205020404" pitchFamily="49" charset="0"/>
              </a:rPr>
              <a:t> Host \$host;</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proxy_set_header</a:t>
            </a:r>
            <a:r>
              <a:rPr lang="en-US" dirty="0">
                <a:solidFill>
                  <a:srgbClr val="FFFFFF"/>
                </a:solidFill>
                <a:effectLst/>
                <a:latin typeface="Courier" panose="02070309020205020404" pitchFamily="49" charset="0"/>
              </a:rPr>
              <a:t> X-Real-IP \$</a:t>
            </a:r>
            <a:r>
              <a:rPr lang="en-US" dirty="0" err="1">
                <a:solidFill>
                  <a:srgbClr val="FFFFFF"/>
                </a:solidFill>
                <a:effectLst/>
                <a:latin typeface="Courier" panose="02070309020205020404" pitchFamily="49" charset="0"/>
              </a:rPr>
              <a:t>remote_addr</a:t>
            </a:r>
            <a:r>
              <a:rPr lang="en-US" dirty="0">
                <a:solidFill>
                  <a:srgbClr val="FFFFFF"/>
                </a:solidFill>
                <a:effectLst/>
                <a:latin typeface="Courier" panose="02070309020205020404" pitchFamily="49" charset="0"/>
              </a:rPr>
              <a:t>;</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proxy_set_header</a:t>
            </a:r>
            <a:r>
              <a:rPr lang="en-US" dirty="0">
                <a:solidFill>
                  <a:srgbClr val="FFFFFF"/>
                </a:solidFill>
                <a:effectLst/>
                <a:latin typeface="Courier" panose="02070309020205020404" pitchFamily="49" charset="0"/>
              </a:rPr>
              <a:t> X-Forwarded-For \$</a:t>
            </a:r>
            <a:r>
              <a:rPr lang="en-US" dirty="0" err="1">
                <a:solidFill>
                  <a:srgbClr val="FFFFFF"/>
                </a:solidFill>
                <a:effectLst/>
                <a:latin typeface="Courier" panose="02070309020205020404" pitchFamily="49" charset="0"/>
              </a:rPr>
              <a:t>proxy_add_x_forwarded_for</a:t>
            </a:r>
            <a:r>
              <a:rPr lang="en-US" dirty="0">
                <a:solidFill>
                  <a:srgbClr val="FFFFFF"/>
                </a:solidFill>
                <a:effectLst/>
                <a:latin typeface="Courier" panose="02070309020205020404" pitchFamily="49" charset="0"/>
              </a:rPr>
              <a:t>;</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proxy_set_header</a:t>
            </a:r>
            <a:r>
              <a:rPr lang="en-US" dirty="0">
                <a:solidFill>
                  <a:srgbClr val="FFFFFF"/>
                </a:solidFill>
                <a:effectLst/>
                <a:latin typeface="Courier" panose="02070309020205020404" pitchFamily="49" charset="0"/>
              </a:rPr>
              <a:t> X-Forwarded-Proto \$scheme;</a:t>
            </a:r>
          </a:p>
          <a:p>
            <a:r>
              <a:rPr lang="en-US" dirty="0">
                <a:solidFill>
                  <a:srgbClr val="FFFFFF"/>
                </a:solidFill>
                <a:effectLst/>
                <a:latin typeface="Courier" panose="02070309020205020404" pitchFamily="49" charset="0"/>
              </a:rPr>
              <a:t>    }</a:t>
            </a:r>
          </a:p>
          <a:p>
            <a:r>
              <a:rPr lang="en-US" dirty="0">
                <a:solidFill>
                  <a:srgbClr val="FFFFFF"/>
                </a:solidFill>
                <a:effectLst/>
                <a:latin typeface="Courier" panose="02070309020205020404" pitchFamily="49" charset="0"/>
              </a:rPr>
              <a:t>}</a:t>
            </a:r>
          </a:p>
          <a:p>
            <a:r>
              <a:rPr lang="en-US" dirty="0">
                <a:solidFill>
                  <a:srgbClr val="FFFFFF"/>
                </a:solidFill>
                <a:effectLst/>
                <a:latin typeface="Courier" panose="02070309020205020404" pitchFamily="49" charset="0"/>
              </a:rPr>
              <a:t>" &gt; /</a:t>
            </a:r>
            <a:r>
              <a:rPr lang="en-US" dirty="0" err="1">
                <a:solidFill>
                  <a:srgbClr val="FFFFFF"/>
                </a:solidFill>
                <a:effectLst/>
                <a:latin typeface="Courier" panose="02070309020205020404" pitchFamily="49" charset="0"/>
              </a:rPr>
              <a:t>etc</a:t>
            </a:r>
            <a:r>
              <a:rPr lang="en-US" dirty="0">
                <a:solidFill>
                  <a:srgbClr val="FFFFFF"/>
                </a:solidFill>
                <a:effectLst/>
                <a:latin typeface="Courier" panose="02070309020205020404" pitchFamily="49" charset="0"/>
              </a:rPr>
              <a:t>/nginx/sites-available/default'</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systemctl</a:t>
            </a:r>
            <a:r>
              <a:rPr lang="en-US" dirty="0">
                <a:solidFill>
                  <a:srgbClr val="FFFFFF"/>
                </a:solidFill>
                <a:effectLst/>
                <a:latin typeface="Courier" panose="02070309020205020404" pitchFamily="49" charset="0"/>
              </a:rPr>
              <a:t> enable nginx</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systemctl</a:t>
            </a:r>
            <a:r>
              <a:rPr lang="en-US" dirty="0">
                <a:solidFill>
                  <a:srgbClr val="FFFFFF"/>
                </a:solidFill>
                <a:effectLst/>
                <a:latin typeface="Courier" panose="02070309020205020404" pitchFamily="49" charset="0"/>
              </a:rPr>
              <a:t> start nginx</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systemctl</a:t>
            </a:r>
            <a:r>
              <a:rPr lang="en-US" dirty="0">
                <a:solidFill>
                  <a:srgbClr val="FFFFFF"/>
                </a:solidFill>
                <a:effectLst/>
                <a:latin typeface="Courier" panose="02070309020205020404" pitchFamily="49" charset="0"/>
              </a:rPr>
              <a:t> reload nginx</a:t>
            </a:r>
          </a:p>
          <a:p>
            <a:br>
              <a:rPr lang="en-US" dirty="0">
                <a:solidFill>
                  <a:srgbClr val="FFFFFF"/>
                </a:solidFill>
                <a:effectLst/>
                <a:latin typeface="Courier" panose="02070309020205020404" pitchFamily="49" charset="0"/>
              </a:rPr>
            </a:br>
            <a:endParaRPr lang="en-US" dirty="0">
              <a:solidFill>
                <a:srgbClr val="FFFFFF"/>
              </a:solidFill>
              <a:effectLst/>
              <a:latin typeface="Courier" panose="02070309020205020404" pitchFamily="49" charset="0"/>
            </a:endParaRPr>
          </a:p>
          <a:p>
            <a:r>
              <a:rPr lang="en-US" dirty="0">
                <a:solidFill>
                  <a:srgbClr val="FFFFFF"/>
                </a:solidFill>
                <a:effectLst/>
                <a:latin typeface="Courier" panose="02070309020205020404" pitchFamily="49" charset="0"/>
              </a:rPr>
              <a:t># 5 - </a:t>
            </a:r>
            <a:r>
              <a:rPr lang="en-US" dirty="0" err="1">
                <a:solidFill>
                  <a:srgbClr val="FFFFFF"/>
                </a:solidFill>
                <a:effectLst/>
                <a:latin typeface="Courier" panose="02070309020205020404" pitchFamily="49" charset="0"/>
              </a:rPr>
              <a:t>WebUI</a:t>
            </a:r>
            <a:r>
              <a:rPr lang="en-US" dirty="0">
                <a:solidFill>
                  <a:srgbClr val="FFFFFF"/>
                </a:solidFill>
                <a:effectLst/>
                <a:latin typeface="Courier" panose="02070309020205020404" pitchFamily="49" charset="0"/>
              </a:rPr>
              <a:t> Deployment</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docker run -d --network=host -v open-</a:t>
            </a:r>
            <a:r>
              <a:rPr lang="en-US" dirty="0" err="1">
                <a:solidFill>
                  <a:srgbClr val="FFFFFF"/>
                </a:solidFill>
                <a:effectLst/>
                <a:latin typeface="Courier" panose="02070309020205020404" pitchFamily="49" charset="0"/>
              </a:rPr>
              <a:t>webui</a:t>
            </a:r>
            <a:r>
              <a:rPr lang="en-US" dirty="0">
                <a:solidFill>
                  <a:srgbClr val="FFFFFF"/>
                </a:solidFill>
                <a:effectLst/>
                <a:latin typeface="Courier" panose="02070309020205020404" pitchFamily="49" charset="0"/>
              </a:rPr>
              <a:t>:/app/backend/data -e OLLAMA_BASE_URL=http://127.0.0.1:11434 --name open-</a:t>
            </a:r>
            <a:r>
              <a:rPr lang="en-US" dirty="0" err="1">
                <a:solidFill>
                  <a:srgbClr val="FFFFFF"/>
                </a:solidFill>
                <a:effectLst/>
                <a:latin typeface="Courier" panose="02070309020205020404" pitchFamily="49" charset="0"/>
              </a:rPr>
              <a:t>webui</a:t>
            </a:r>
            <a:r>
              <a:rPr lang="en-US" dirty="0">
                <a:solidFill>
                  <a:srgbClr val="FFFFFF"/>
                </a:solidFill>
                <a:effectLst/>
                <a:latin typeface="Courier" panose="02070309020205020404" pitchFamily="49" charset="0"/>
              </a:rPr>
              <a:t> --restart always </a:t>
            </a:r>
            <a:r>
              <a:rPr lang="en-US" dirty="0" err="1">
                <a:solidFill>
                  <a:srgbClr val="FFFFFF"/>
                </a:solidFill>
                <a:effectLst/>
                <a:latin typeface="Courier" panose="02070309020205020404" pitchFamily="49" charset="0"/>
              </a:rPr>
              <a:t>ghcr.io</a:t>
            </a:r>
            <a:r>
              <a:rPr lang="en-US" dirty="0">
                <a:solidFill>
                  <a:srgbClr val="FFFFFF"/>
                </a:solidFill>
                <a:effectLst/>
                <a:latin typeface="Courier" panose="02070309020205020404" pitchFamily="49" charset="0"/>
              </a:rPr>
              <a:t>/open-</a:t>
            </a:r>
            <a:r>
              <a:rPr lang="en-US" dirty="0" err="1">
                <a:solidFill>
                  <a:srgbClr val="FFFFFF"/>
                </a:solidFill>
                <a:effectLst/>
                <a:latin typeface="Courier" panose="02070309020205020404" pitchFamily="49" charset="0"/>
              </a:rPr>
              <a:t>webui</a:t>
            </a:r>
            <a:r>
              <a:rPr lang="en-US" dirty="0">
                <a:solidFill>
                  <a:srgbClr val="FFFFFF"/>
                </a:solidFill>
                <a:effectLst/>
                <a:latin typeface="Courier" panose="02070309020205020404" pitchFamily="49" charset="0"/>
              </a:rPr>
              <a:t>/</a:t>
            </a:r>
            <a:r>
              <a:rPr lang="en-US" dirty="0" err="1">
                <a:solidFill>
                  <a:srgbClr val="FFFFFF"/>
                </a:solidFill>
                <a:effectLst/>
                <a:latin typeface="Courier" panose="02070309020205020404" pitchFamily="49" charset="0"/>
              </a:rPr>
              <a:t>open-webui:main</a:t>
            </a:r>
            <a:endParaRPr lang="en-US" dirty="0">
              <a:solidFill>
                <a:srgbClr val="FFFFFF"/>
              </a:solidFill>
              <a:effectLst/>
              <a:latin typeface="Courier" panose="02070309020205020404" pitchFamily="49" charset="0"/>
            </a:endParaRPr>
          </a:p>
          <a:p>
            <a:r>
              <a:rPr lang="en-US" dirty="0">
                <a:solidFill>
                  <a:srgbClr val="FFFFFF"/>
                </a:solidFill>
                <a:effectLst/>
                <a:latin typeface="Courier" panose="02070309020205020404" pitchFamily="49" charset="0"/>
              </a:rPr>
              <a:t> </a:t>
            </a:r>
          </a:p>
        </p:txBody>
      </p:sp>
      <p:sp>
        <p:nvSpPr>
          <p:cNvPr id="4" name="Slide Number Placeholder 3"/>
          <p:cNvSpPr>
            <a:spLocks noGrp="1"/>
          </p:cNvSpPr>
          <p:nvPr>
            <p:ph type="sldNum" sz="quarter" idx="5"/>
          </p:nvPr>
        </p:nvSpPr>
        <p:spPr/>
        <p:txBody>
          <a:bodyPr/>
          <a:lstStyle/>
          <a:p>
            <a:fld id="{C7D31A1F-C9B4-40E0-9FA5-112E4E38EAFE}" type="slidenum">
              <a:rPr lang="en-US" smtClean="0"/>
              <a:t>31</a:t>
            </a:fld>
            <a:endParaRPr lang="en-US"/>
          </a:p>
        </p:txBody>
      </p:sp>
    </p:spTree>
    <p:extLst>
      <p:ext uri="{BB962C8B-B14F-4D97-AF65-F5344CB8AC3E}">
        <p14:creationId xmlns:p14="http://schemas.microsoft.com/office/powerpoint/2010/main" val="3789210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bash -c 'echo "</a:t>
            </a:r>
          </a:p>
          <a:p>
            <a:r>
              <a:rPr lang="en-US" dirty="0">
                <a:solidFill>
                  <a:srgbClr val="FFFFFF"/>
                </a:solidFill>
                <a:effectLst/>
                <a:latin typeface="Courier" panose="02070309020205020404" pitchFamily="49" charset="0"/>
              </a:rPr>
              <a:t>server {</a:t>
            </a:r>
          </a:p>
          <a:p>
            <a:r>
              <a:rPr lang="en-US" dirty="0">
                <a:solidFill>
                  <a:srgbClr val="FFFFFF"/>
                </a:solidFill>
                <a:effectLst/>
                <a:latin typeface="Courier" panose="02070309020205020404" pitchFamily="49" charset="0"/>
              </a:rPr>
              <a:t>    listen 80;</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server_name</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your.domain.com</a:t>
            </a:r>
            <a:r>
              <a:rPr lang="en-US" dirty="0">
                <a:solidFill>
                  <a:srgbClr val="FFFFFF"/>
                </a:solidFill>
                <a:effectLst/>
                <a:latin typeface="Courier" panose="02070309020205020404" pitchFamily="49" charset="0"/>
              </a:rPr>
              <a:t>;</a:t>
            </a:r>
          </a:p>
          <a:p>
            <a:br>
              <a:rPr lang="en-US" dirty="0">
                <a:solidFill>
                  <a:srgbClr val="FFFFFF"/>
                </a:solidFill>
                <a:effectLst/>
                <a:latin typeface="Courier" panose="02070309020205020404" pitchFamily="49" charset="0"/>
              </a:rPr>
            </a:br>
            <a:endParaRPr lang="en-US" dirty="0">
              <a:solidFill>
                <a:srgbClr val="FFFFFF"/>
              </a:solidFill>
              <a:effectLst/>
              <a:latin typeface="Courier" panose="02070309020205020404" pitchFamily="49" charset="0"/>
            </a:endParaRPr>
          </a:p>
          <a:p>
            <a:r>
              <a:rPr lang="en-US" dirty="0">
                <a:solidFill>
                  <a:srgbClr val="FFFFFF"/>
                </a:solidFill>
                <a:effectLst/>
                <a:latin typeface="Courier" panose="02070309020205020404" pitchFamily="49" charset="0"/>
              </a:rPr>
              <a:t>    location / {</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proxy_pass</a:t>
            </a:r>
            <a:r>
              <a:rPr lang="en-US" dirty="0">
                <a:solidFill>
                  <a:srgbClr val="FFFFFF"/>
                </a:solidFill>
                <a:effectLst/>
                <a:latin typeface="Courier" panose="02070309020205020404" pitchFamily="49" charset="0"/>
              </a:rPr>
              <a:t> http://127.0.0.1:11434;</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proxy_set_header</a:t>
            </a:r>
            <a:r>
              <a:rPr lang="en-US" dirty="0">
                <a:solidFill>
                  <a:srgbClr val="FFFFFF"/>
                </a:solidFill>
                <a:effectLst/>
                <a:latin typeface="Courier" panose="02070309020205020404" pitchFamily="49" charset="0"/>
              </a:rPr>
              <a:t> Host \$host;</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proxy_set_header</a:t>
            </a:r>
            <a:r>
              <a:rPr lang="en-US" dirty="0">
                <a:solidFill>
                  <a:srgbClr val="FFFFFF"/>
                </a:solidFill>
                <a:effectLst/>
                <a:latin typeface="Courier" panose="02070309020205020404" pitchFamily="49" charset="0"/>
              </a:rPr>
              <a:t> X-Real-IP \$</a:t>
            </a:r>
            <a:r>
              <a:rPr lang="en-US" dirty="0" err="1">
                <a:solidFill>
                  <a:srgbClr val="FFFFFF"/>
                </a:solidFill>
                <a:effectLst/>
                <a:latin typeface="Courier" panose="02070309020205020404" pitchFamily="49" charset="0"/>
              </a:rPr>
              <a:t>remote_addr</a:t>
            </a:r>
            <a:r>
              <a:rPr lang="en-US" dirty="0">
                <a:solidFill>
                  <a:srgbClr val="FFFFFF"/>
                </a:solidFill>
                <a:effectLst/>
                <a:latin typeface="Courier" panose="02070309020205020404" pitchFamily="49" charset="0"/>
              </a:rPr>
              <a:t>;</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proxy_set_header</a:t>
            </a:r>
            <a:r>
              <a:rPr lang="en-US" dirty="0">
                <a:solidFill>
                  <a:srgbClr val="FFFFFF"/>
                </a:solidFill>
                <a:effectLst/>
                <a:latin typeface="Courier" panose="02070309020205020404" pitchFamily="49" charset="0"/>
              </a:rPr>
              <a:t> X-Forwarded-For \$</a:t>
            </a:r>
            <a:r>
              <a:rPr lang="en-US" dirty="0" err="1">
                <a:solidFill>
                  <a:srgbClr val="FFFFFF"/>
                </a:solidFill>
                <a:effectLst/>
                <a:latin typeface="Courier" panose="02070309020205020404" pitchFamily="49" charset="0"/>
              </a:rPr>
              <a:t>proxy_add_x_forwarded_for</a:t>
            </a:r>
            <a:r>
              <a:rPr lang="en-US" dirty="0">
                <a:solidFill>
                  <a:srgbClr val="FFFFFF"/>
                </a:solidFill>
                <a:effectLst/>
                <a:latin typeface="Courier" panose="02070309020205020404" pitchFamily="49" charset="0"/>
              </a:rPr>
              <a:t>;</a:t>
            </a:r>
          </a:p>
          <a:p>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proxy_set_header</a:t>
            </a:r>
            <a:r>
              <a:rPr lang="en-US" dirty="0">
                <a:solidFill>
                  <a:srgbClr val="FFFFFF"/>
                </a:solidFill>
                <a:effectLst/>
                <a:latin typeface="Courier" panose="02070309020205020404" pitchFamily="49" charset="0"/>
              </a:rPr>
              <a:t> X-Forwarded-Proto \$scheme;</a:t>
            </a:r>
          </a:p>
          <a:p>
            <a:r>
              <a:rPr lang="en-US" dirty="0">
                <a:solidFill>
                  <a:srgbClr val="FFFFFF"/>
                </a:solidFill>
                <a:effectLst/>
                <a:latin typeface="Courier" panose="02070309020205020404" pitchFamily="49" charset="0"/>
              </a:rPr>
              <a:t>    }</a:t>
            </a:r>
          </a:p>
          <a:p>
            <a:r>
              <a:rPr lang="en-US" dirty="0">
                <a:solidFill>
                  <a:srgbClr val="FFFFFF"/>
                </a:solidFill>
                <a:effectLst/>
                <a:latin typeface="Courier" panose="02070309020205020404" pitchFamily="49" charset="0"/>
              </a:rPr>
              <a:t>}</a:t>
            </a:r>
          </a:p>
          <a:p>
            <a:r>
              <a:rPr lang="en-US" dirty="0">
                <a:solidFill>
                  <a:srgbClr val="FFFFFF"/>
                </a:solidFill>
                <a:effectLst/>
                <a:latin typeface="Courier" panose="02070309020205020404" pitchFamily="49" charset="0"/>
              </a:rPr>
              <a:t>" &gt; /</a:t>
            </a:r>
            <a:r>
              <a:rPr lang="en-US" dirty="0" err="1">
                <a:solidFill>
                  <a:srgbClr val="FFFFFF"/>
                </a:solidFill>
                <a:effectLst/>
                <a:latin typeface="Courier" panose="02070309020205020404" pitchFamily="49" charset="0"/>
              </a:rPr>
              <a:t>etc</a:t>
            </a:r>
            <a:r>
              <a:rPr lang="en-US" dirty="0">
                <a:solidFill>
                  <a:srgbClr val="FFFFFF"/>
                </a:solidFill>
                <a:effectLst/>
                <a:latin typeface="Courier" panose="02070309020205020404" pitchFamily="49" charset="0"/>
              </a:rPr>
              <a:t>/nginx/sites-available/default'</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systemctl</a:t>
            </a:r>
            <a:r>
              <a:rPr lang="en-US" dirty="0">
                <a:solidFill>
                  <a:srgbClr val="FFFFFF"/>
                </a:solidFill>
                <a:effectLst/>
                <a:latin typeface="Courier" panose="02070309020205020404" pitchFamily="49" charset="0"/>
              </a:rPr>
              <a:t> enable nginx</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systemctl</a:t>
            </a:r>
            <a:r>
              <a:rPr lang="en-US" dirty="0">
                <a:solidFill>
                  <a:srgbClr val="FFFFFF"/>
                </a:solidFill>
                <a:effectLst/>
                <a:latin typeface="Courier" panose="02070309020205020404" pitchFamily="49" charset="0"/>
              </a:rPr>
              <a:t> start nginx</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a:t>
            </a:r>
            <a:r>
              <a:rPr lang="en-US" dirty="0" err="1">
                <a:solidFill>
                  <a:srgbClr val="FFFFFF"/>
                </a:solidFill>
                <a:effectLst/>
                <a:latin typeface="Courier" panose="02070309020205020404" pitchFamily="49" charset="0"/>
              </a:rPr>
              <a:t>systemctl</a:t>
            </a:r>
            <a:r>
              <a:rPr lang="en-US" dirty="0">
                <a:solidFill>
                  <a:srgbClr val="FFFFFF"/>
                </a:solidFill>
                <a:effectLst/>
                <a:latin typeface="Courier" panose="02070309020205020404" pitchFamily="49" charset="0"/>
              </a:rPr>
              <a:t> reload nginx</a:t>
            </a:r>
          </a:p>
          <a:p>
            <a:br>
              <a:rPr lang="en-US" dirty="0">
                <a:solidFill>
                  <a:srgbClr val="FFFFFF"/>
                </a:solidFill>
                <a:effectLst/>
                <a:latin typeface="Courier" panose="02070309020205020404" pitchFamily="49" charset="0"/>
              </a:rPr>
            </a:br>
            <a:endParaRPr lang="en-US" dirty="0">
              <a:solidFill>
                <a:srgbClr val="FFFFFF"/>
              </a:solidFill>
              <a:effectLst/>
              <a:latin typeface="Courier" panose="02070309020205020404" pitchFamily="49" charset="0"/>
            </a:endParaRPr>
          </a:p>
          <a:p>
            <a:r>
              <a:rPr lang="en-US" dirty="0">
                <a:solidFill>
                  <a:srgbClr val="FFFFFF"/>
                </a:solidFill>
                <a:effectLst/>
                <a:latin typeface="Courier" panose="02070309020205020404" pitchFamily="49" charset="0"/>
              </a:rPr>
              <a:t># 5 - </a:t>
            </a:r>
            <a:r>
              <a:rPr lang="en-US" dirty="0" err="1">
                <a:solidFill>
                  <a:srgbClr val="FFFFFF"/>
                </a:solidFill>
                <a:effectLst/>
                <a:latin typeface="Courier" panose="02070309020205020404" pitchFamily="49" charset="0"/>
              </a:rPr>
              <a:t>WebUI</a:t>
            </a:r>
            <a:r>
              <a:rPr lang="en-US" dirty="0">
                <a:solidFill>
                  <a:srgbClr val="FFFFFF"/>
                </a:solidFill>
                <a:effectLst/>
                <a:latin typeface="Courier" panose="02070309020205020404" pitchFamily="49" charset="0"/>
              </a:rPr>
              <a:t> Deployment</a:t>
            </a:r>
          </a:p>
          <a:p>
            <a:r>
              <a:rPr lang="en-US" dirty="0" err="1">
                <a:solidFill>
                  <a:srgbClr val="FFFFFF"/>
                </a:solidFill>
                <a:effectLst/>
                <a:latin typeface="Courier" panose="02070309020205020404" pitchFamily="49" charset="0"/>
              </a:rPr>
              <a:t>sudo</a:t>
            </a:r>
            <a:r>
              <a:rPr lang="en-US" dirty="0">
                <a:solidFill>
                  <a:srgbClr val="FFFFFF"/>
                </a:solidFill>
                <a:effectLst/>
                <a:latin typeface="Courier" panose="02070309020205020404" pitchFamily="49" charset="0"/>
              </a:rPr>
              <a:t> docker run -d --network=host -v open-</a:t>
            </a:r>
            <a:r>
              <a:rPr lang="en-US" dirty="0" err="1">
                <a:solidFill>
                  <a:srgbClr val="FFFFFF"/>
                </a:solidFill>
                <a:effectLst/>
                <a:latin typeface="Courier" panose="02070309020205020404" pitchFamily="49" charset="0"/>
              </a:rPr>
              <a:t>webui</a:t>
            </a:r>
            <a:r>
              <a:rPr lang="en-US" dirty="0">
                <a:solidFill>
                  <a:srgbClr val="FFFFFF"/>
                </a:solidFill>
                <a:effectLst/>
                <a:latin typeface="Courier" panose="02070309020205020404" pitchFamily="49" charset="0"/>
              </a:rPr>
              <a:t>:/app/backend/data -e OLLAMA_BASE_URL=http://127.0.0.1:11434 --name open-</a:t>
            </a:r>
            <a:r>
              <a:rPr lang="en-US" dirty="0" err="1">
                <a:solidFill>
                  <a:srgbClr val="FFFFFF"/>
                </a:solidFill>
                <a:effectLst/>
                <a:latin typeface="Courier" panose="02070309020205020404" pitchFamily="49" charset="0"/>
              </a:rPr>
              <a:t>webui</a:t>
            </a:r>
            <a:r>
              <a:rPr lang="en-US" dirty="0">
                <a:solidFill>
                  <a:srgbClr val="FFFFFF"/>
                </a:solidFill>
                <a:effectLst/>
                <a:latin typeface="Courier" panose="02070309020205020404" pitchFamily="49" charset="0"/>
              </a:rPr>
              <a:t> --restart always </a:t>
            </a:r>
            <a:r>
              <a:rPr lang="en-US" dirty="0" err="1">
                <a:solidFill>
                  <a:srgbClr val="FFFFFF"/>
                </a:solidFill>
                <a:effectLst/>
                <a:latin typeface="Courier" panose="02070309020205020404" pitchFamily="49" charset="0"/>
              </a:rPr>
              <a:t>ghcr.io</a:t>
            </a:r>
            <a:r>
              <a:rPr lang="en-US" dirty="0">
                <a:solidFill>
                  <a:srgbClr val="FFFFFF"/>
                </a:solidFill>
                <a:effectLst/>
                <a:latin typeface="Courier" panose="02070309020205020404" pitchFamily="49" charset="0"/>
              </a:rPr>
              <a:t>/open-</a:t>
            </a:r>
            <a:r>
              <a:rPr lang="en-US" dirty="0" err="1">
                <a:solidFill>
                  <a:srgbClr val="FFFFFF"/>
                </a:solidFill>
                <a:effectLst/>
                <a:latin typeface="Courier" panose="02070309020205020404" pitchFamily="49" charset="0"/>
              </a:rPr>
              <a:t>webui</a:t>
            </a:r>
            <a:r>
              <a:rPr lang="en-US" dirty="0">
                <a:solidFill>
                  <a:srgbClr val="FFFFFF"/>
                </a:solidFill>
                <a:effectLst/>
                <a:latin typeface="Courier" panose="02070309020205020404" pitchFamily="49" charset="0"/>
              </a:rPr>
              <a:t>/</a:t>
            </a:r>
            <a:r>
              <a:rPr lang="en-US" dirty="0" err="1">
                <a:solidFill>
                  <a:srgbClr val="FFFFFF"/>
                </a:solidFill>
                <a:effectLst/>
                <a:latin typeface="Courier" panose="02070309020205020404" pitchFamily="49" charset="0"/>
              </a:rPr>
              <a:t>open-webui:main</a:t>
            </a:r>
            <a:endParaRPr lang="en-US" dirty="0">
              <a:solidFill>
                <a:srgbClr val="FFFFFF"/>
              </a:solidFill>
              <a:effectLst/>
              <a:latin typeface="Courier" panose="02070309020205020404" pitchFamily="49" charset="0"/>
            </a:endParaRPr>
          </a:p>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32</a:t>
            </a:fld>
            <a:endParaRPr lang="en-US"/>
          </a:p>
        </p:txBody>
      </p:sp>
    </p:spTree>
    <p:extLst>
      <p:ext uri="{BB962C8B-B14F-4D97-AF65-F5344CB8AC3E}">
        <p14:creationId xmlns:p14="http://schemas.microsoft.com/office/powerpoint/2010/main" val="133302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Quantization applied to </a:t>
            </a:r>
            <a:r>
              <a:rPr lang="en-US" dirty="0" err="1"/>
              <a:t>LLaVa</a:t>
            </a:r>
            <a:r>
              <a:rPr lang="en-US" dirty="0"/>
              <a:t> w/ resulting impact:</a:t>
            </a:r>
          </a:p>
          <a:p>
            <a:endParaRPr lang="en-US" dirty="0"/>
          </a:p>
          <a:p>
            <a:pPr marL="228600" indent="-228600">
              <a:buAutoNum type="arabicPeriod"/>
            </a:pPr>
            <a:r>
              <a:rPr lang="en-US" dirty="0"/>
              <a:t>Reduced Precision</a:t>
            </a:r>
          </a:p>
          <a:p>
            <a:pPr marL="228600" indent="-228600">
              <a:buAutoNum type="arabicPeriod"/>
            </a:pPr>
            <a:r>
              <a:rPr lang="en-US" dirty="0"/>
              <a:t>Efficient Memory</a:t>
            </a:r>
          </a:p>
          <a:p>
            <a:pPr marL="228600" indent="-228600">
              <a:buAutoNum type="arabicPeriod"/>
            </a:pPr>
            <a:r>
              <a:rPr lang="en-US" dirty="0"/>
              <a:t>Inference Speed</a:t>
            </a:r>
          </a:p>
          <a:p>
            <a:pPr marL="228600" indent="-228600">
              <a:buAutoNum type="arabicPeriod"/>
            </a:pPr>
            <a:r>
              <a:rPr lang="en-US" dirty="0"/>
              <a:t>Accuracy Trade-Off</a:t>
            </a:r>
          </a:p>
          <a:p>
            <a:pPr marL="228600" indent="-228600">
              <a:buAutoNum type="arabicPeriod"/>
            </a:pPr>
            <a:r>
              <a:rPr lang="en-US" dirty="0"/>
              <a:t>Deployment Scenario</a:t>
            </a:r>
          </a:p>
          <a:p>
            <a:pPr marL="685800" lvl="1" indent="-228600">
              <a:buAutoNum type="arabicPeriod"/>
            </a:pPr>
            <a:r>
              <a:rPr lang="en-US" dirty="0"/>
              <a:t>Limited Compute Resources</a:t>
            </a:r>
          </a:p>
          <a:p>
            <a:pPr marL="685800" lvl="1" indent="-228600">
              <a:buAutoNum type="arabicPeriod"/>
            </a:pPr>
            <a:r>
              <a:rPr lang="en-US" dirty="0"/>
              <a:t>High Demand, Rapid Response Env</a:t>
            </a:r>
          </a:p>
          <a:p>
            <a:pPr marL="685800" lvl="1" indent="-228600">
              <a:buAutoNum type="arabicPeriod"/>
            </a:pPr>
            <a:endParaRPr lang="en-US" dirty="0"/>
          </a:p>
          <a:p>
            <a:pPr marL="228600" lvl="0" indent="-228600">
              <a:buAutoNum type="arabicPeriod"/>
            </a:pPr>
            <a:r>
              <a:rPr lang="en-US" dirty="0"/>
              <a:t>VERDICT: even with quantization, the results were promising</a:t>
            </a:r>
          </a:p>
        </p:txBody>
      </p:sp>
      <p:sp>
        <p:nvSpPr>
          <p:cNvPr id="4" name="Slide Number Placeholder 3"/>
          <p:cNvSpPr>
            <a:spLocks noGrp="1"/>
          </p:cNvSpPr>
          <p:nvPr>
            <p:ph type="sldNum" sz="quarter" idx="5"/>
          </p:nvPr>
        </p:nvSpPr>
        <p:spPr/>
        <p:txBody>
          <a:bodyPr/>
          <a:lstStyle/>
          <a:p>
            <a:fld id="{C7D31A1F-C9B4-40E0-9FA5-112E4E38EAFE}" type="slidenum">
              <a:rPr lang="en-US" smtClean="0"/>
              <a:t>33</a:t>
            </a:fld>
            <a:endParaRPr lang="en-US"/>
          </a:p>
        </p:txBody>
      </p:sp>
    </p:spTree>
    <p:extLst>
      <p:ext uri="{BB962C8B-B14F-4D97-AF65-F5344CB8AC3E}">
        <p14:creationId xmlns:p14="http://schemas.microsoft.com/office/powerpoint/2010/main" val="623997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34</a:t>
            </a:fld>
            <a:endParaRPr lang="en-US"/>
          </a:p>
        </p:txBody>
      </p:sp>
    </p:spTree>
    <p:extLst>
      <p:ext uri="{BB962C8B-B14F-4D97-AF65-F5344CB8AC3E}">
        <p14:creationId xmlns:p14="http://schemas.microsoft.com/office/powerpoint/2010/main" val="368913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executing a pen test against the SaaS application represented in the diagram attached. I want to identify all vulnerabilities. I want vulnerabilities in the web front end as well as the cloud control plane components listed. Dependencies in components (authentication, client-side add-ons, </a:t>
            </a:r>
            <a:r>
              <a:rPr lang="en-US" dirty="0" err="1"/>
              <a:t>etc</a:t>
            </a:r>
            <a:r>
              <a:rPr lang="en-US" dirty="0"/>
              <a:t>) are also in-scope. List me all relevant attack cases for this application--be thorough without significant verbosity (I don't want details, only attack case category itself). Be specific, I do not want generic "Authentication Bypass", "Privilege Escalation", "Lateral Movement", etc. I want specifics based on the relevant components displayed in the diagram</a:t>
            </a:r>
          </a:p>
        </p:txBody>
      </p:sp>
      <p:sp>
        <p:nvSpPr>
          <p:cNvPr id="4" name="Slide Number Placeholder 3"/>
          <p:cNvSpPr>
            <a:spLocks noGrp="1"/>
          </p:cNvSpPr>
          <p:nvPr>
            <p:ph type="sldNum" sz="quarter" idx="5"/>
          </p:nvPr>
        </p:nvSpPr>
        <p:spPr/>
        <p:txBody>
          <a:bodyPr/>
          <a:lstStyle/>
          <a:p>
            <a:fld id="{C7D31A1F-C9B4-40E0-9FA5-112E4E38EAFE}" type="slidenum">
              <a:rPr lang="en-US" smtClean="0"/>
              <a:t>35</a:t>
            </a:fld>
            <a:endParaRPr lang="en-US"/>
          </a:p>
        </p:txBody>
      </p:sp>
    </p:spTree>
    <p:extLst>
      <p:ext uri="{BB962C8B-B14F-4D97-AF65-F5344CB8AC3E}">
        <p14:creationId xmlns:p14="http://schemas.microsoft.com/office/powerpoint/2010/main" val="3105990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36</a:t>
            </a:fld>
            <a:endParaRPr lang="en-US"/>
          </a:p>
        </p:txBody>
      </p:sp>
    </p:spTree>
    <p:extLst>
      <p:ext uri="{BB962C8B-B14F-4D97-AF65-F5344CB8AC3E}">
        <p14:creationId xmlns:p14="http://schemas.microsoft.com/office/powerpoint/2010/main" val="4062724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37</a:t>
            </a:fld>
            <a:endParaRPr lang="en-US"/>
          </a:p>
        </p:txBody>
      </p:sp>
    </p:spTree>
    <p:extLst>
      <p:ext uri="{BB962C8B-B14F-4D97-AF65-F5344CB8AC3E}">
        <p14:creationId xmlns:p14="http://schemas.microsoft.com/office/powerpoint/2010/main" val="1270213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those attack cases expanded out. For example, we should list overall category as a bullet (e.g., XXXXX, XXXX) then list sub-bullets per attack case. I want to show the MITRE ATT&amp;CK alignment. </a:t>
            </a:r>
          </a:p>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38</a:t>
            </a:fld>
            <a:endParaRPr lang="en-US"/>
          </a:p>
        </p:txBody>
      </p:sp>
    </p:spTree>
    <p:extLst>
      <p:ext uri="{BB962C8B-B14F-4D97-AF65-F5344CB8AC3E}">
        <p14:creationId xmlns:p14="http://schemas.microsoft.com/office/powerpoint/2010/main" val="111705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executing a Red Team Adversary Simulation against the network represented in the diagram attached. I want to identify the most efficient attack paths into the network to achieve my objective, which is to exfil data from the remote file server. I want to map the attack paths to MITRE ATT&amp;CK matrix most applicable to this environment. Please ensure we also identify all potential high value targets, key terrain, and potential crown jewels. Provide me various attack paths so I can choose the most optimal based on any barriers experienced during the engagement for quick pivoting. Also identify best C2 (Command &amp; Control) channel based on the network diagram.</a:t>
            </a:r>
          </a:p>
          <a:p>
            <a:endParaRPr lang="en-US" dirty="0"/>
          </a:p>
          <a:p>
            <a:endParaRPr lang="en-US" dirty="0"/>
          </a:p>
          <a:p>
            <a:r>
              <a:rPr lang="en-US" dirty="0"/>
              <a:t>Be also useful for Blue Teamers to run proactively pre-engagement</a:t>
            </a:r>
          </a:p>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39</a:t>
            </a:fld>
            <a:endParaRPr lang="en-US"/>
          </a:p>
        </p:txBody>
      </p:sp>
    </p:spTree>
    <p:extLst>
      <p:ext uri="{BB962C8B-B14F-4D97-AF65-F5344CB8AC3E}">
        <p14:creationId xmlns:p14="http://schemas.microsoft.com/office/powerpoint/2010/main" val="1194804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C7D31A1F-C9B4-40E0-9FA5-112E4E38EAFE}" type="slidenum">
              <a:rPr lang="en-US" smtClean="0"/>
              <a:t>4</a:t>
            </a:fld>
            <a:endParaRPr lang="en-US"/>
          </a:p>
        </p:txBody>
      </p:sp>
    </p:spTree>
    <p:extLst>
      <p:ext uri="{BB962C8B-B14F-4D97-AF65-F5344CB8AC3E}">
        <p14:creationId xmlns:p14="http://schemas.microsoft.com/office/powerpoint/2010/main" val="834420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40</a:t>
            </a:fld>
            <a:endParaRPr lang="en-US"/>
          </a:p>
        </p:txBody>
      </p:sp>
    </p:spTree>
    <p:extLst>
      <p:ext uri="{BB962C8B-B14F-4D97-AF65-F5344CB8AC3E}">
        <p14:creationId xmlns:p14="http://schemas.microsoft.com/office/powerpoint/2010/main" val="3268287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41</a:t>
            </a:fld>
            <a:endParaRPr lang="en-US"/>
          </a:p>
        </p:txBody>
      </p:sp>
    </p:spTree>
    <p:extLst>
      <p:ext uri="{BB962C8B-B14F-4D97-AF65-F5344CB8AC3E}">
        <p14:creationId xmlns:p14="http://schemas.microsoft.com/office/powerpoint/2010/main" val="2975562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those attack cases expanded out. For example, we should list overall category as a bullet (e.g., Phishing Attack) then list sub-bullets per attack case. I want to show the MITRE ATT&amp;CK alignment. I want as many attack chains as possible. I want you to show me potential paths like Phishing someone within the </a:t>
            </a:r>
            <a:r>
              <a:rPr lang="en-US" dirty="0" err="1"/>
              <a:t>rnd.gits.local</a:t>
            </a:r>
            <a:r>
              <a:rPr lang="en-US" dirty="0"/>
              <a:t> domain to obtain access through Azure AD to reach the file server. Give me as many attack paths as possible, through the various paths available based on the technology in the diagram</a:t>
            </a:r>
          </a:p>
        </p:txBody>
      </p:sp>
      <p:sp>
        <p:nvSpPr>
          <p:cNvPr id="4" name="Slide Number Placeholder 3"/>
          <p:cNvSpPr>
            <a:spLocks noGrp="1"/>
          </p:cNvSpPr>
          <p:nvPr>
            <p:ph type="sldNum" sz="quarter" idx="5"/>
          </p:nvPr>
        </p:nvSpPr>
        <p:spPr/>
        <p:txBody>
          <a:bodyPr/>
          <a:lstStyle/>
          <a:p>
            <a:fld id="{C7D31A1F-C9B4-40E0-9FA5-112E4E38EAFE}" type="slidenum">
              <a:rPr lang="en-US" smtClean="0"/>
              <a:t>42</a:t>
            </a:fld>
            <a:endParaRPr lang="en-US"/>
          </a:p>
        </p:txBody>
      </p:sp>
    </p:spTree>
    <p:extLst>
      <p:ext uri="{BB962C8B-B14F-4D97-AF65-F5344CB8AC3E}">
        <p14:creationId xmlns:p14="http://schemas.microsoft.com/office/powerpoint/2010/main" val="347433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another prompt to see if results are better</a:t>
            </a:r>
          </a:p>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43</a:t>
            </a:fld>
            <a:endParaRPr lang="en-US"/>
          </a:p>
        </p:txBody>
      </p:sp>
    </p:spTree>
    <p:extLst>
      <p:ext uri="{BB962C8B-B14F-4D97-AF65-F5344CB8AC3E}">
        <p14:creationId xmlns:p14="http://schemas.microsoft.com/office/powerpoint/2010/main" val="8253338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44</a:t>
            </a:fld>
            <a:endParaRPr lang="en-US"/>
          </a:p>
        </p:txBody>
      </p:sp>
    </p:spTree>
    <p:extLst>
      <p:ext uri="{BB962C8B-B14F-4D97-AF65-F5344CB8AC3E}">
        <p14:creationId xmlns:p14="http://schemas.microsoft.com/office/powerpoint/2010/main" val="704149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45</a:t>
            </a:fld>
            <a:endParaRPr lang="en-US"/>
          </a:p>
        </p:txBody>
      </p:sp>
    </p:spTree>
    <p:extLst>
      <p:ext uri="{BB962C8B-B14F-4D97-AF65-F5344CB8AC3E}">
        <p14:creationId xmlns:p14="http://schemas.microsoft.com/office/powerpoint/2010/main" val="7451949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46</a:t>
            </a:fld>
            <a:endParaRPr lang="en-US"/>
          </a:p>
        </p:txBody>
      </p:sp>
    </p:spTree>
    <p:extLst>
      <p:ext uri="{BB962C8B-B14F-4D97-AF65-F5344CB8AC3E}">
        <p14:creationId xmlns:p14="http://schemas.microsoft.com/office/powerpoint/2010/main" val="1873569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47</a:t>
            </a:fld>
            <a:endParaRPr lang="en-US"/>
          </a:p>
        </p:txBody>
      </p:sp>
    </p:spTree>
    <p:extLst>
      <p:ext uri="{BB962C8B-B14F-4D97-AF65-F5344CB8AC3E}">
        <p14:creationId xmlns:p14="http://schemas.microsoft.com/office/powerpoint/2010/main" val="386591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5</a:t>
            </a:fld>
            <a:endParaRPr lang="en-US"/>
          </a:p>
        </p:txBody>
      </p:sp>
    </p:spTree>
    <p:extLst>
      <p:ext uri="{BB962C8B-B14F-4D97-AF65-F5344CB8AC3E}">
        <p14:creationId xmlns:p14="http://schemas.microsoft.com/office/powerpoint/2010/main" val="77674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6</a:t>
            </a:fld>
            <a:endParaRPr lang="en-US"/>
          </a:p>
        </p:txBody>
      </p:sp>
    </p:spTree>
    <p:extLst>
      <p:ext uri="{BB962C8B-B14F-4D97-AF65-F5344CB8AC3E}">
        <p14:creationId xmlns:p14="http://schemas.microsoft.com/office/powerpoint/2010/main" val="73932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7</a:t>
            </a:fld>
            <a:endParaRPr lang="en-US"/>
          </a:p>
        </p:txBody>
      </p:sp>
    </p:spTree>
    <p:extLst>
      <p:ext uri="{BB962C8B-B14F-4D97-AF65-F5344CB8AC3E}">
        <p14:creationId xmlns:p14="http://schemas.microsoft.com/office/powerpoint/2010/main" val="71331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you chose model; ChatGPT &amp; </a:t>
            </a:r>
            <a:r>
              <a:rPr lang="en-US" dirty="0" err="1"/>
              <a:t>Ollama</a:t>
            </a:r>
            <a:r>
              <a:rPr lang="en-US" dirty="0"/>
              <a:t> (best performant)</a:t>
            </a:r>
          </a:p>
          <a:p>
            <a:endParaRPr lang="en-US" dirty="0"/>
          </a:p>
          <a:p>
            <a:endParaRPr lang="en-US" dirty="0"/>
          </a:p>
          <a:p>
            <a:r>
              <a:rPr lang="en-US" dirty="0">
                <a:effectLst/>
                <a:latin typeface="Helvetica Neue" panose="02000503000000020004" pitchFamily="2" charset="0"/>
              </a:rPr>
              <a:t>Mention Bard, Gemini, etc.</a:t>
            </a:r>
          </a:p>
          <a:p>
            <a:r>
              <a:rPr lang="en-US" dirty="0">
                <a:effectLst/>
                <a:latin typeface="Helvetica Neue" panose="02000503000000020004" pitchFamily="2" charset="0"/>
              </a:rPr>
              <a:t>Compare &amp; contrast paid &amp; private</a:t>
            </a:r>
          </a:p>
          <a:p>
            <a:endParaRPr lang="en-US" dirty="0"/>
          </a:p>
          <a:p>
            <a:r>
              <a:rPr lang="en-US" dirty="0"/>
              <a:t>Google Bard</a:t>
            </a:r>
          </a:p>
          <a:p>
            <a:r>
              <a:rPr lang="en-US" dirty="0"/>
              <a:t>GitHub/Microsoft CoPilot</a:t>
            </a:r>
          </a:p>
          <a:p>
            <a:r>
              <a:rPr lang="en-US" dirty="0"/>
              <a:t>Google </a:t>
            </a:r>
            <a:r>
              <a:rPr lang="en-US" dirty="0" err="1"/>
              <a:t>PaLM</a:t>
            </a:r>
            <a:endParaRPr lang="en-US" dirty="0"/>
          </a:p>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8</a:t>
            </a:fld>
            <a:endParaRPr lang="en-US"/>
          </a:p>
        </p:txBody>
      </p:sp>
    </p:spTree>
    <p:extLst>
      <p:ext uri="{BB962C8B-B14F-4D97-AF65-F5344CB8AC3E}">
        <p14:creationId xmlns:p14="http://schemas.microsoft.com/office/powerpoint/2010/main" val="2524489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Ghost in the Shell images, less others</a:t>
            </a:r>
          </a:p>
          <a:p>
            <a:endParaRPr lang="en-US" dirty="0"/>
          </a:p>
          <a:p>
            <a:r>
              <a:rPr lang="en-US" dirty="0"/>
              <a:t>Section 6 Chief</a:t>
            </a:r>
          </a:p>
          <a:p>
            <a:r>
              <a:rPr lang="en-US" dirty="0" err="1"/>
              <a:t>Batou</a:t>
            </a:r>
            <a:endParaRPr lang="en-US" dirty="0"/>
          </a:p>
          <a:p>
            <a:r>
              <a:rPr lang="en-US" dirty="0"/>
              <a:t>Motoko connected to Interfaces</a:t>
            </a:r>
          </a:p>
          <a:p>
            <a:r>
              <a:rPr lang="en-US" dirty="0" err="1"/>
              <a:t>Fuchikomo</a:t>
            </a:r>
            <a:endParaRPr lang="en-US" dirty="0"/>
          </a:p>
          <a:p>
            <a:r>
              <a:rPr lang="en-US" dirty="0"/>
              <a:t>Laughing Man</a:t>
            </a:r>
          </a:p>
          <a:p>
            <a:endParaRPr lang="en-US" dirty="0"/>
          </a:p>
        </p:txBody>
      </p:sp>
      <p:sp>
        <p:nvSpPr>
          <p:cNvPr id="4" name="Slide Number Placeholder 3"/>
          <p:cNvSpPr>
            <a:spLocks noGrp="1"/>
          </p:cNvSpPr>
          <p:nvPr>
            <p:ph type="sldNum" sz="quarter" idx="5"/>
          </p:nvPr>
        </p:nvSpPr>
        <p:spPr/>
        <p:txBody>
          <a:bodyPr/>
          <a:lstStyle/>
          <a:p>
            <a:fld id="{C7D31A1F-C9B4-40E0-9FA5-112E4E38EAFE}" type="slidenum">
              <a:rPr lang="en-US" smtClean="0"/>
              <a:t>9</a:t>
            </a:fld>
            <a:endParaRPr lang="en-US"/>
          </a:p>
        </p:txBody>
      </p:sp>
    </p:spTree>
    <p:extLst>
      <p:ext uri="{BB962C8B-B14F-4D97-AF65-F5344CB8AC3E}">
        <p14:creationId xmlns:p14="http://schemas.microsoft.com/office/powerpoint/2010/main" val="3090107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FA1E976-C2E8-421A-B9F5-78939FDB8771}" type="datetimeFigureOut">
              <a:rPr lang="en-US" smtClean="0"/>
              <a:t>8/12/2024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1347700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A1E976-C2E8-421A-B9F5-78939FDB8771}"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920566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A1E976-C2E8-421A-B9F5-78939FDB8771}"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1053115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A1E976-C2E8-421A-B9F5-78939FDB8771}"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1DB11-1BCF-4931-9ADD-567D3FEDCF74}"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42615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A1E976-C2E8-421A-B9F5-78939FDB8771}"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2564962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FA1E976-C2E8-421A-B9F5-78939FDB8771}" type="datetimeFigureOut">
              <a:rPr lang="en-US" smtClean="0"/>
              <a:t>8/12/2024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768386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FA1E976-C2E8-421A-B9F5-78939FDB8771}" type="datetimeFigureOut">
              <a:rPr lang="en-US" smtClean="0"/>
              <a:t>8/12/2024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1530684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A1E976-C2E8-421A-B9F5-78939FDB8771}"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2076718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A1E976-C2E8-421A-B9F5-78939FDB8771}"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3153402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A1E976-C2E8-421A-B9F5-78939FDB8771}"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3688534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A1E976-C2E8-421A-B9F5-78939FDB8771}"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208501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A1E976-C2E8-421A-B9F5-78939FDB8771}"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3715662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A1E976-C2E8-421A-B9F5-78939FDB8771}" type="datetimeFigureOut">
              <a:rPr lang="en-US" smtClean="0"/>
              <a:t>8/12/2024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171571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A1E976-C2E8-421A-B9F5-78939FDB8771}" type="datetimeFigureOut">
              <a:rPr lang="en-US" smtClean="0"/>
              <a:t>8/12/2024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193124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A1E976-C2E8-421A-B9F5-78939FDB8771}" type="datetimeFigureOut">
              <a:rPr lang="en-US" smtClean="0"/>
              <a:t>8/12/2024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1690602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A1E976-C2E8-421A-B9F5-78939FDB8771}"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935126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A1E976-C2E8-421A-B9F5-78939FDB8771}"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1DB11-1BCF-4931-9ADD-567D3FEDCF74}" type="slidenum">
              <a:rPr lang="en-US" smtClean="0"/>
              <a:t>‹#›</a:t>
            </a:fld>
            <a:endParaRPr lang="en-US"/>
          </a:p>
        </p:txBody>
      </p:sp>
    </p:spTree>
    <p:extLst>
      <p:ext uri="{BB962C8B-B14F-4D97-AF65-F5344CB8AC3E}">
        <p14:creationId xmlns:p14="http://schemas.microsoft.com/office/powerpoint/2010/main" val="2016302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A1E976-C2E8-421A-B9F5-78939FDB8771}" type="datetimeFigureOut">
              <a:rPr lang="en-US" smtClean="0"/>
              <a:t>8/12/2024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551DB11-1BCF-4931-9ADD-567D3FEDCF74}" type="slidenum">
              <a:rPr lang="en-US" smtClean="0"/>
              <a:t>‹#›</a:t>
            </a:fld>
            <a:endParaRPr lang="en-US"/>
          </a:p>
        </p:txBody>
      </p:sp>
      <p:sp>
        <p:nvSpPr>
          <p:cNvPr id="49" name="TextBox 48">
            <a:extLst>
              <a:ext uri="{FF2B5EF4-FFF2-40B4-BE49-F238E27FC236}">
                <a16:creationId xmlns:a16="http://schemas.microsoft.com/office/drawing/2014/main" id="{916D59AE-83A3-8D32-CAA9-C31B18EA9DC5}"/>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2211130012"/>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3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6.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1.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2.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4.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4.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6.png"/><Relationship Id="rId7" Type="http://schemas.microsoft.com/office/2007/relationships/hdphoto" Target="../media/hdphoto3.wdp"/><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8.jpeg"/><Relationship Id="rId4" Type="http://schemas.openxmlformats.org/officeDocument/2006/relationships/image" Target="../media/image57.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6.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8.pn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7" Type="http://schemas.microsoft.com/office/2007/relationships/hdphoto" Target="../media/hdphoto8.wdp"/><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1.png"/><Relationship Id="rId5" Type="http://schemas.microsoft.com/office/2007/relationships/hdphoto" Target="../media/hdphoto7.wdp"/><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7" Type="http://schemas.microsoft.com/office/2007/relationships/hdphoto" Target="../media/hdphoto8.wdp"/><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1.png"/><Relationship Id="rId5" Type="http://schemas.microsoft.com/office/2007/relationships/hdphoto" Target="../media/hdphoto9.wdp"/><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7" Type="http://schemas.microsoft.com/office/2007/relationships/hdphoto" Target="../media/hdphoto4.wdp"/><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4.wdp"/><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9.png"/><Relationship Id="rId7" Type="http://schemas.microsoft.com/office/2007/relationships/hdphoto" Target="../media/hdphoto3.wdp"/><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6.png"/><Relationship Id="rId4" Type="http://schemas.openxmlformats.org/officeDocument/2006/relationships/image" Target="../media/image62.png"/><Relationship Id="rId9" Type="http://schemas.microsoft.com/office/2007/relationships/hdphoto" Target="../media/hdphoto4.wdp"/></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microsoft.com/office/2007/relationships/hdphoto" Target="../media/hdphoto3.wdp"/><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3.png"/><Relationship Id="rId4" Type="http://schemas.openxmlformats.org/officeDocument/2006/relationships/image" Target="../media/image22.png"/><Relationship Id="rId9" Type="http://schemas.microsoft.com/office/2007/relationships/hdphoto" Target="../media/hdphoto4.wdp"/></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microsoft.com/office/2007/relationships/hdphoto" Target="../media/hdphoto3.wdp"/><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3.png"/><Relationship Id="rId4" Type="http://schemas.openxmlformats.org/officeDocument/2006/relationships/image" Target="../media/image22.png"/><Relationship Id="rId9" Type="http://schemas.microsoft.com/office/2007/relationships/hdphoto" Target="../media/hdphoto4.wdp"/></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4.png"/><Relationship Id="rId7" Type="http://schemas.microsoft.com/office/2007/relationships/hdphoto" Target="../media/hdphoto3.wdp"/><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5.png"/><Relationship Id="rId4" Type="http://schemas.openxmlformats.org/officeDocument/2006/relationships/image" Target="../media/image22.png"/><Relationship Id="rId9" Type="http://schemas.microsoft.com/office/2007/relationships/hdphoto" Target="../media/hdphoto4.wdp"/></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png"/><Relationship Id="rId7" Type="http://schemas.microsoft.com/office/2007/relationships/hdphoto" Target="../media/hdphoto10.wdp"/><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6.png"/><Relationship Id="rId4" Type="http://schemas.openxmlformats.org/officeDocument/2006/relationships/image" Target="../media/image62.png"/><Relationship Id="rId9" Type="http://schemas.microsoft.com/office/2007/relationships/hdphoto" Target="../media/hdphoto8.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microsoft.com/office/2007/relationships/hdphoto" Target="../media/hdphoto3.wdp"/><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7.png"/><Relationship Id="rId4" Type="http://schemas.openxmlformats.org/officeDocument/2006/relationships/image" Target="../media/image22.png"/><Relationship Id="rId9" Type="http://schemas.microsoft.com/office/2007/relationships/hdphoto" Target="../media/hdphoto4.wdp"/></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microsoft.com/office/2007/relationships/hdphoto" Target="../media/hdphoto3.wdp"/><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7.png"/><Relationship Id="rId4" Type="http://schemas.openxmlformats.org/officeDocument/2006/relationships/image" Target="../media/image22.png"/><Relationship Id="rId9" Type="http://schemas.microsoft.com/office/2007/relationships/hdphoto" Target="../media/hdphoto4.wdp"/></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4.png"/><Relationship Id="rId7" Type="http://schemas.microsoft.com/office/2007/relationships/hdphoto" Target="../media/hdphoto3.wdp"/><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8.png"/><Relationship Id="rId4" Type="http://schemas.openxmlformats.org/officeDocument/2006/relationships/image" Target="../media/image22.png"/><Relationship Id="rId9" Type="http://schemas.microsoft.com/office/2007/relationships/hdphoto" Target="../media/hdphoto4.wdp"/></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9.png"/><Relationship Id="rId7" Type="http://schemas.microsoft.com/office/2007/relationships/hdphoto" Target="../media/hdphoto12.wdp"/><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0.png"/><Relationship Id="rId5" Type="http://schemas.microsoft.com/office/2007/relationships/hdphoto" Target="../media/hdphoto11.wdp"/><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4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4.png"/><Relationship Id="rId7"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8.png"/><Relationship Id="rId4" Type="http://schemas.openxmlformats.org/officeDocument/2006/relationships/image" Target="../media/image72.jpe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6.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4.wdp"/><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3.wdp"/><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9DC255-4F04-4922-EDFA-6BC6FE58CB6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2" name="Title 1">
            <a:extLst>
              <a:ext uri="{FF2B5EF4-FFF2-40B4-BE49-F238E27FC236}">
                <a16:creationId xmlns:a16="http://schemas.microsoft.com/office/drawing/2014/main" id="{0D622E25-C73C-F1D0-0FF7-985D5F060CE7}"/>
              </a:ext>
            </a:extLst>
          </p:cNvPr>
          <p:cNvSpPr>
            <a:spLocks noGrp="1"/>
          </p:cNvSpPr>
          <p:nvPr>
            <p:ph type="ctrTitle"/>
          </p:nvPr>
        </p:nvSpPr>
        <p:spPr>
          <a:xfrm>
            <a:off x="1876424" y="1294765"/>
            <a:ext cx="8791575" cy="1971143"/>
          </a:xfrm>
        </p:spPr>
        <p:txBody>
          <a:bodyPr>
            <a:normAutofit/>
          </a:bodyPr>
          <a:lstStyle/>
          <a:p>
            <a:r>
              <a:rPr lang="en-US" sz="5400" dirty="0">
                <a:solidFill>
                  <a:srgbClr val="0070C0"/>
                </a:solidFill>
              </a:rPr>
              <a:t>GHOST in the Model</a:t>
            </a:r>
          </a:p>
        </p:txBody>
      </p:sp>
      <p:sp>
        <p:nvSpPr>
          <p:cNvPr id="3" name="Subtitle 2">
            <a:extLst>
              <a:ext uri="{FF2B5EF4-FFF2-40B4-BE49-F238E27FC236}">
                <a16:creationId xmlns:a16="http://schemas.microsoft.com/office/drawing/2014/main" id="{A779C65D-EA06-3D8C-309E-828C306222C9}"/>
              </a:ext>
            </a:extLst>
          </p:cNvPr>
          <p:cNvSpPr>
            <a:spLocks noGrp="1"/>
          </p:cNvSpPr>
          <p:nvPr>
            <p:ph type="subTitle" idx="1"/>
          </p:nvPr>
        </p:nvSpPr>
        <p:spPr>
          <a:xfrm>
            <a:off x="1171638" y="3265908"/>
            <a:ext cx="9848721" cy="479074"/>
          </a:xfrm>
        </p:spPr>
        <p:txBody>
          <a:bodyPr>
            <a:normAutofit fontScale="92500"/>
          </a:bodyPr>
          <a:lstStyle/>
          <a:p>
            <a:r>
              <a:rPr lang="en-US" sz="2400" dirty="0">
                <a:solidFill>
                  <a:srgbClr val="002060"/>
                </a:solidFill>
              </a:rPr>
              <a:t>AI-Assisted Threat Models for Efficient         Offensive Security Testing</a:t>
            </a:r>
          </a:p>
        </p:txBody>
      </p:sp>
      <p:sp>
        <p:nvSpPr>
          <p:cNvPr id="5" name="Content Placeholder 2">
            <a:extLst>
              <a:ext uri="{FF2B5EF4-FFF2-40B4-BE49-F238E27FC236}">
                <a16:creationId xmlns:a16="http://schemas.microsoft.com/office/drawing/2014/main" id="{F1B79615-D7EA-C3E3-E59C-8846EF2C5461}"/>
              </a:ext>
            </a:extLst>
          </p:cNvPr>
          <p:cNvSpPr txBox="1">
            <a:spLocks/>
          </p:cNvSpPr>
          <p:nvPr/>
        </p:nvSpPr>
        <p:spPr>
          <a:xfrm>
            <a:off x="7678132" y="4037752"/>
            <a:ext cx="2586087" cy="4790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None/>
            </a:pPr>
            <a:r>
              <a:rPr lang="en-US" dirty="0">
                <a:solidFill>
                  <a:srgbClr val="002060"/>
                </a:solidFill>
              </a:rPr>
              <a:t>Sam </a:t>
            </a:r>
            <a:r>
              <a:rPr lang="en-US" dirty="0" err="1">
                <a:solidFill>
                  <a:srgbClr val="002060"/>
                </a:solidFill>
              </a:rPr>
              <a:t>Cosentino</a:t>
            </a:r>
            <a:endParaRPr lang="en-US" dirty="0">
              <a:solidFill>
                <a:srgbClr val="002060"/>
              </a:solidFill>
            </a:endParaRPr>
          </a:p>
        </p:txBody>
      </p:sp>
    </p:spTree>
    <p:extLst>
      <p:ext uri="{BB962C8B-B14F-4D97-AF65-F5344CB8AC3E}">
        <p14:creationId xmlns:p14="http://schemas.microsoft.com/office/powerpoint/2010/main" val="150009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9DC255-4F04-4922-EDFA-6BC6FE58CB6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0"/>
            <a:ext cx="12192000" cy="6858001"/>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2454699" y="285003"/>
            <a:ext cx="7762727"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Threat modeling</a:t>
            </a:r>
          </a:p>
        </p:txBody>
      </p:sp>
      <p:pic>
        <p:nvPicPr>
          <p:cNvPr id="2" name="Picture 1">
            <a:extLst>
              <a:ext uri="{FF2B5EF4-FFF2-40B4-BE49-F238E27FC236}">
                <a16:creationId xmlns:a16="http://schemas.microsoft.com/office/drawing/2014/main" id="{E511FE74-E5EC-94D8-8C7A-823F5E9B30F4}"/>
              </a:ext>
            </a:extLst>
          </p:cNvPr>
          <p:cNvPicPr>
            <a:picLocks noChangeAspect="1"/>
          </p:cNvPicPr>
          <p:nvPr/>
        </p:nvPicPr>
        <p:blipFill>
          <a:blip r:embed="rId4"/>
          <a:stretch>
            <a:fillRect/>
          </a:stretch>
        </p:blipFill>
        <p:spPr>
          <a:xfrm>
            <a:off x="1053684" y="1650202"/>
            <a:ext cx="4838700" cy="3557596"/>
          </a:xfrm>
          <a:prstGeom prst="rect">
            <a:avLst/>
          </a:prstGeom>
        </p:spPr>
      </p:pic>
      <p:pic>
        <p:nvPicPr>
          <p:cNvPr id="4" name="Picture 2" descr="What is Cyber Threat Modeling | Importance of Threat Modeling | EC-Council">
            <a:extLst>
              <a:ext uri="{FF2B5EF4-FFF2-40B4-BE49-F238E27FC236}">
                <a16:creationId xmlns:a16="http://schemas.microsoft.com/office/drawing/2014/main" id="{1BDBA7F8-B057-2E93-9E52-B548F3E13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0372" y="3493304"/>
            <a:ext cx="2858012" cy="294738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D65F64FC-3153-E641-0965-3094AA2C1F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78689"/>
            <a:ext cx="3670483" cy="3588309"/>
          </a:xfrm>
          <a:prstGeom prst="rect">
            <a:avLst/>
          </a:prstGeom>
        </p:spPr>
      </p:pic>
    </p:spTree>
    <p:extLst>
      <p:ext uri="{BB962C8B-B14F-4D97-AF65-F5344CB8AC3E}">
        <p14:creationId xmlns:p14="http://schemas.microsoft.com/office/powerpoint/2010/main" val="2228036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5B3AB2-C9BB-B6BF-9F0D-986C603B42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2" name="Title 1">
            <a:extLst>
              <a:ext uri="{FF2B5EF4-FFF2-40B4-BE49-F238E27FC236}">
                <a16:creationId xmlns:a16="http://schemas.microsoft.com/office/drawing/2014/main" id="{A6699498-6099-B218-8630-B4871E8C6540}"/>
              </a:ext>
            </a:extLst>
          </p:cNvPr>
          <p:cNvSpPr>
            <a:spLocks noGrp="1"/>
          </p:cNvSpPr>
          <p:nvPr>
            <p:ph type="title" idx="4294967295"/>
          </p:nvPr>
        </p:nvSpPr>
        <p:spPr>
          <a:xfrm>
            <a:off x="513008" y="633377"/>
            <a:ext cx="11165983" cy="878117"/>
          </a:xfrm>
        </p:spPr>
        <p:txBody>
          <a:bodyPr>
            <a:normAutofit/>
          </a:bodyPr>
          <a:lstStyle/>
          <a:p>
            <a:pPr algn="ctr"/>
            <a:r>
              <a:rPr lang="en-US" sz="4800" dirty="0">
                <a:solidFill>
                  <a:srgbClr val="0070C0"/>
                </a:solidFill>
              </a:rPr>
              <a:t>Threat Modeling… why &amp; WHY NOT?</a:t>
            </a:r>
          </a:p>
        </p:txBody>
      </p:sp>
      <p:graphicFrame>
        <p:nvGraphicFramePr>
          <p:cNvPr id="11" name="Table 10">
            <a:extLst>
              <a:ext uri="{FF2B5EF4-FFF2-40B4-BE49-F238E27FC236}">
                <a16:creationId xmlns:a16="http://schemas.microsoft.com/office/drawing/2014/main" id="{972B73A5-0659-F7F8-3AF7-93D1C12553C2}"/>
              </a:ext>
            </a:extLst>
          </p:cNvPr>
          <p:cNvGraphicFramePr>
            <a:graphicFrameLocks noGrp="1"/>
          </p:cNvGraphicFramePr>
          <p:nvPr>
            <p:extLst>
              <p:ext uri="{D42A27DB-BD31-4B8C-83A1-F6EECF244321}">
                <p14:modId xmlns:p14="http://schemas.microsoft.com/office/powerpoint/2010/main" val="1871227416"/>
              </p:ext>
            </p:extLst>
          </p:nvPr>
        </p:nvGraphicFramePr>
        <p:xfrm>
          <a:off x="4832533" y="2144871"/>
          <a:ext cx="6325190" cy="3785436"/>
        </p:xfrm>
        <a:graphic>
          <a:graphicData uri="http://schemas.openxmlformats.org/drawingml/2006/table">
            <a:tbl>
              <a:tblPr firstRow="1" bandRow="1">
                <a:tableStyleId>{5C22544A-7EE6-4342-B048-85BDC9FD1C3A}</a:tableStyleId>
              </a:tblPr>
              <a:tblGrid>
                <a:gridCol w="3194776">
                  <a:extLst>
                    <a:ext uri="{9D8B030D-6E8A-4147-A177-3AD203B41FA5}">
                      <a16:colId xmlns:a16="http://schemas.microsoft.com/office/drawing/2014/main" val="2315400853"/>
                    </a:ext>
                  </a:extLst>
                </a:gridCol>
                <a:gridCol w="3130414">
                  <a:extLst>
                    <a:ext uri="{9D8B030D-6E8A-4147-A177-3AD203B41FA5}">
                      <a16:colId xmlns:a16="http://schemas.microsoft.com/office/drawing/2014/main" val="3153272610"/>
                    </a:ext>
                  </a:extLst>
                </a:gridCol>
              </a:tblGrid>
              <a:tr h="493596">
                <a:tc>
                  <a:txBody>
                    <a:bodyPr/>
                    <a:lstStyle/>
                    <a:p>
                      <a:pPr marL="0" algn="r" defTabSz="914400" rtl="0" eaLnBrk="1" latinLnBrk="0" hangingPunct="1"/>
                      <a:r>
                        <a:rPr lang="en-US" sz="2400" kern="1200" dirty="0">
                          <a:solidFill>
                            <a:srgbClr val="002060"/>
                          </a:solidFill>
                          <a:latin typeface="+mn-lt"/>
                          <a:ea typeface="+mn-ea"/>
                          <a:cs typeface="+mn-cs"/>
                        </a:rPr>
                        <a:t>BENEFITS</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alpha val="32115"/>
                      </a:srgbClr>
                    </a:solidFill>
                  </a:tcPr>
                </a:tc>
                <a:tc>
                  <a:txBody>
                    <a:bodyPr/>
                    <a:lstStyle/>
                    <a:p>
                      <a:pPr marL="0" algn="l" defTabSz="914400" rtl="0" eaLnBrk="1" latinLnBrk="0" hangingPunct="1"/>
                      <a:r>
                        <a:rPr lang="en-US" sz="2400" kern="1200" dirty="0">
                          <a:solidFill>
                            <a:srgbClr val="002060"/>
                          </a:solidFill>
                          <a:latin typeface="+mn-lt"/>
                          <a:ea typeface="+mn-ea"/>
                          <a:cs typeface="+mn-cs"/>
                        </a:rPr>
                        <a:t>LIMITATIONS</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0000">
                        <a:alpha val="32115"/>
                      </a:srgbClr>
                    </a:solidFill>
                  </a:tcPr>
                </a:tc>
                <a:extLst>
                  <a:ext uri="{0D108BD9-81ED-4DB2-BD59-A6C34878D82A}">
                    <a16:rowId xmlns:a16="http://schemas.microsoft.com/office/drawing/2014/main" val="2990325045"/>
                  </a:ext>
                </a:extLst>
              </a:tr>
              <a:tr h="761283">
                <a:tc>
                  <a:txBody>
                    <a:bodyPr/>
                    <a:lstStyle/>
                    <a:p>
                      <a:pPr marL="0" algn="r" defTabSz="914400" rtl="0" eaLnBrk="1" latinLnBrk="0" hangingPunct="1"/>
                      <a:r>
                        <a:rPr lang="en-US" sz="2400" kern="1200" dirty="0">
                          <a:solidFill>
                            <a:srgbClr val="002060"/>
                          </a:solidFill>
                          <a:latin typeface="+mn-lt"/>
                          <a:ea typeface="+mn-ea"/>
                          <a:cs typeface="+mn-cs"/>
                        </a:rPr>
                        <a:t>SECURE DESIGN</a:t>
                      </a:r>
                    </a:p>
                    <a:p>
                      <a:pPr marL="0" algn="r" defTabSz="914400" rtl="0" eaLnBrk="1" latinLnBrk="0" hangingPunct="1"/>
                      <a:endParaRPr lang="en-US" sz="2400" kern="1200" dirty="0">
                        <a:solidFill>
                          <a:srgbClr val="002060"/>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alpha val="32115"/>
                      </a:schemeClr>
                    </a:solidFill>
                  </a:tcPr>
                </a:tc>
                <a:tc>
                  <a:txBody>
                    <a:bodyPr/>
                    <a:lstStyle/>
                    <a:p>
                      <a:pPr marL="0" algn="l" defTabSz="914400" rtl="0" eaLnBrk="1" latinLnBrk="0" hangingPunct="1"/>
                      <a:r>
                        <a:rPr lang="en-US" sz="2400" kern="1200" dirty="0">
                          <a:solidFill>
                            <a:srgbClr val="002060"/>
                          </a:solidFill>
                          <a:latin typeface="+mn-lt"/>
                          <a:ea typeface="+mn-ea"/>
                          <a:cs typeface="+mn-cs"/>
                        </a:rPr>
                        <a:t>MANUAL EFFORT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alpha val="32115"/>
                      </a:schemeClr>
                    </a:solidFill>
                  </a:tcPr>
                </a:tc>
                <a:extLst>
                  <a:ext uri="{0D108BD9-81ED-4DB2-BD59-A6C34878D82A}">
                    <a16:rowId xmlns:a16="http://schemas.microsoft.com/office/drawing/2014/main" val="3667583311"/>
                  </a:ext>
                </a:extLst>
              </a:tr>
              <a:tr h="761283">
                <a:tc>
                  <a:txBody>
                    <a:bodyPr/>
                    <a:lstStyle/>
                    <a:p>
                      <a:pPr marL="0" algn="r" defTabSz="914400" rtl="0" eaLnBrk="1" latinLnBrk="0" hangingPunct="1"/>
                      <a:r>
                        <a:rPr lang="en-US" sz="2400" kern="1200" dirty="0">
                          <a:solidFill>
                            <a:srgbClr val="002060"/>
                          </a:solidFill>
                          <a:latin typeface="+mn-lt"/>
                          <a:ea typeface="+mn-ea"/>
                          <a:cs typeface="+mn-cs"/>
                        </a:rPr>
                        <a:t>REDUCED DEFECT COST</a:t>
                      </a:r>
                    </a:p>
                    <a:p>
                      <a:pPr marL="0" algn="r" defTabSz="914400" rtl="0" eaLnBrk="1" latinLnBrk="0" hangingPunct="1"/>
                      <a:endParaRPr lang="en-US" sz="2400" kern="1200" dirty="0">
                        <a:solidFill>
                          <a:srgbClr val="002060"/>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tc>
                  <a:txBody>
                    <a:bodyPr/>
                    <a:lstStyle/>
                    <a:p>
                      <a:pPr marL="0" algn="l" defTabSz="914400" rtl="0" eaLnBrk="1" latinLnBrk="0" hangingPunct="1"/>
                      <a:r>
                        <a:rPr lang="en-US" sz="2400" kern="1200" dirty="0">
                          <a:solidFill>
                            <a:srgbClr val="002060"/>
                          </a:solidFill>
                          <a:latin typeface="+mn-lt"/>
                          <a:ea typeface="+mn-ea"/>
                          <a:cs typeface="+mn-cs"/>
                        </a:rPr>
                        <a:t>CAN BE COMPLEX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extLst>
                  <a:ext uri="{0D108BD9-81ED-4DB2-BD59-A6C34878D82A}">
                    <a16:rowId xmlns:a16="http://schemas.microsoft.com/office/drawing/2014/main" val="1460288097"/>
                  </a:ext>
                </a:extLst>
              </a:tr>
              <a:tr h="761283">
                <a:tc>
                  <a:txBody>
                    <a:bodyPr/>
                    <a:lstStyle/>
                    <a:p>
                      <a:pPr marL="0" algn="r" defTabSz="914400" rtl="0" eaLnBrk="1" latinLnBrk="0" hangingPunct="1"/>
                      <a:r>
                        <a:rPr lang="en-US" sz="2400" kern="1200" dirty="0">
                          <a:solidFill>
                            <a:srgbClr val="002060"/>
                          </a:solidFill>
                          <a:latin typeface="+mn-lt"/>
                          <a:ea typeface="+mn-ea"/>
                          <a:cs typeface="+mn-cs"/>
                        </a:rPr>
                        <a:t>RISK MEASUREMENT</a:t>
                      </a:r>
                    </a:p>
                    <a:p>
                      <a:pPr marL="0" algn="r" defTabSz="914400" rtl="0" eaLnBrk="1" latinLnBrk="0" hangingPunct="1"/>
                      <a:endParaRPr lang="en-US" sz="2400" kern="1200" dirty="0">
                        <a:solidFill>
                          <a:srgbClr val="002060"/>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tc>
                  <a:txBody>
                    <a:bodyPr/>
                    <a:lstStyle/>
                    <a:p>
                      <a:pPr marL="0" algn="l" defTabSz="914400" rtl="0" eaLnBrk="1" latinLnBrk="0" hangingPunct="1"/>
                      <a:r>
                        <a:rPr lang="en-US" sz="2400" kern="1200" dirty="0">
                          <a:solidFill>
                            <a:srgbClr val="002060"/>
                          </a:solidFill>
                          <a:latin typeface="+mn-lt"/>
                          <a:ea typeface="+mn-ea"/>
                          <a:cs typeface="+mn-cs"/>
                        </a:rPr>
                        <a:t>LIMITED AUTOMATION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extLst>
                  <a:ext uri="{0D108BD9-81ED-4DB2-BD59-A6C34878D82A}">
                    <a16:rowId xmlns:a16="http://schemas.microsoft.com/office/drawing/2014/main" val="304814493"/>
                  </a:ext>
                </a:extLst>
              </a:tr>
              <a:tr h="761283">
                <a:tc>
                  <a:txBody>
                    <a:bodyPr/>
                    <a:lstStyle/>
                    <a:p>
                      <a:pPr marL="0" algn="r" defTabSz="914400" rtl="0" eaLnBrk="1" latinLnBrk="0" hangingPunct="1"/>
                      <a:r>
                        <a:rPr lang="en-US" sz="2400" kern="1200" dirty="0">
                          <a:solidFill>
                            <a:srgbClr val="002060"/>
                          </a:solidFill>
                          <a:latin typeface="+mn-lt"/>
                          <a:ea typeface="+mn-ea"/>
                          <a:cs typeface="+mn-cs"/>
                        </a:rPr>
                        <a:t>IMPROVED TESTING</a:t>
                      </a:r>
                    </a:p>
                    <a:p>
                      <a:pPr marL="0" algn="r" defTabSz="914400" rtl="0" eaLnBrk="1" latinLnBrk="0" hangingPunct="1"/>
                      <a:endParaRPr lang="en-US" sz="2400" kern="1200" dirty="0">
                        <a:solidFill>
                          <a:srgbClr val="002060"/>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tc>
                  <a:txBody>
                    <a:bodyPr/>
                    <a:lstStyle/>
                    <a:p>
                      <a:pPr marL="0" algn="l" defTabSz="914400" rtl="0" eaLnBrk="1" latinLnBrk="0" hangingPunct="1"/>
                      <a:r>
                        <a:rPr lang="en-US" sz="2400" kern="1200" dirty="0">
                          <a:solidFill>
                            <a:srgbClr val="002060"/>
                          </a:solidFill>
                          <a:latin typeface="+mn-lt"/>
                          <a:ea typeface="+mn-ea"/>
                          <a:cs typeface="+mn-cs"/>
                        </a:rPr>
                        <a:t>NO STANDARDIZATION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extLst>
                  <a:ext uri="{0D108BD9-81ED-4DB2-BD59-A6C34878D82A}">
                    <a16:rowId xmlns:a16="http://schemas.microsoft.com/office/drawing/2014/main" val="2082942095"/>
                  </a:ext>
                </a:extLst>
              </a:tr>
            </a:tbl>
          </a:graphicData>
        </a:graphic>
      </p:graphicFrame>
      <p:pic>
        <p:nvPicPr>
          <p:cNvPr id="7170" name="Picture 2" descr="Download free Ghost In The Shell Laughing Man Wallpaper ...">
            <a:extLst>
              <a:ext uri="{FF2B5EF4-FFF2-40B4-BE49-F238E27FC236}">
                <a16:creationId xmlns:a16="http://schemas.microsoft.com/office/drawing/2014/main" id="{3CEAF957-8954-6AFD-C798-F2929689C5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034277" y="2144871"/>
            <a:ext cx="3908682" cy="378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3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251131" y="299431"/>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Threat Modeling + LLMs</a:t>
            </a:r>
          </a:p>
        </p:txBody>
      </p:sp>
      <p:sp>
        <p:nvSpPr>
          <p:cNvPr id="4" name="Content Placeholder 2">
            <a:extLst>
              <a:ext uri="{FF2B5EF4-FFF2-40B4-BE49-F238E27FC236}">
                <a16:creationId xmlns:a16="http://schemas.microsoft.com/office/drawing/2014/main" id="{5797EF1E-6CFF-BB76-31C9-01ADF476994C}"/>
              </a:ext>
            </a:extLst>
          </p:cNvPr>
          <p:cNvSpPr txBox="1">
            <a:spLocks/>
          </p:cNvSpPr>
          <p:nvPr/>
        </p:nvSpPr>
        <p:spPr>
          <a:xfrm>
            <a:off x="1307789" y="1462635"/>
            <a:ext cx="5726615" cy="44669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solidFill>
                  <a:srgbClr val="002060"/>
                </a:solidFill>
              </a:rPr>
              <a:t>Accelerate Junior Engineer Impact</a:t>
            </a:r>
          </a:p>
          <a:p>
            <a:r>
              <a:rPr lang="en-US" dirty="0">
                <a:solidFill>
                  <a:srgbClr val="002060"/>
                </a:solidFill>
              </a:rPr>
              <a:t>Efficient Security Assessment Testing</a:t>
            </a:r>
          </a:p>
          <a:p>
            <a:r>
              <a:rPr lang="en-US" dirty="0">
                <a:solidFill>
                  <a:srgbClr val="002060"/>
                </a:solidFill>
              </a:rPr>
              <a:t>Assurance of Test Coverage</a:t>
            </a:r>
          </a:p>
          <a:p>
            <a:r>
              <a:rPr lang="en-US" dirty="0">
                <a:solidFill>
                  <a:srgbClr val="002060"/>
                </a:solidFill>
              </a:rPr>
              <a:t>More Time Testing, Less Time Planning</a:t>
            </a:r>
          </a:p>
          <a:p>
            <a:r>
              <a:rPr lang="en-US" dirty="0">
                <a:solidFill>
                  <a:srgbClr val="002060"/>
                </a:solidFill>
              </a:rPr>
              <a:t>Input Options</a:t>
            </a:r>
          </a:p>
          <a:p>
            <a:pPr lvl="1"/>
            <a:r>
              <a:rPr lang="en-US" dirty="0">
                <a:solidFill>
                  <a:srgbClr val="002060"/>
                </a:solidFill>
              </a:rPr>
              <a:t>Text</a:t>
            </a:r>
          </a:p>
          <a:p>
            <a:pPr lvl="1"/>
            <a:r>
              <a:rPr lang="en-US" dirty="0">
                <a:solidFill>
                  <a:srgbClr val="002060"/>
                </a:solidFill>
              </a:rPr>
              <a:t>Architecture Diagrams</a:t>
            </a:r>
          </a:p>
          <a:p>
            <a:pPr lvl="1"/>
            <a:r>
              <a:rPr lang="en-US" dirty="0">
                <a:solidFill>
                  <a:srgbClr val="002060"/>
                </a:solidFill>
              </a:rPr>
              <a:t>Swagger Docs</a:t>
            </a:r>
          </a:p>
        </p:txBody>
      </p:sp>
      <p:pic>
        <p:nvPicPr>
          <p:cNvPr id="8196" name="Picture 4" descr="Ghost in the Shell (1997) - MobyGames">
            <a:extLst>
              <a:ext uri="{FF2B5EF4-FFF2-40B4-BE49-F238E27FC236}">
                <a16:creationId xmlns:a16="http://schemas.microsoft.com/office/drawing/2014/main" id="{A6FCE874-F35F-27B4-E607-3357954E8AE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871" b="95989" l="4942" r="93605">
                        <a14:foregroundMark x1="4942" y1="88252" x2="14535" y2="71060"/>
                        <a14:foregroundMark x1="13663" y1="84241" x2="13663" y2="74499"/>
                        <a14:foregroundMark x1="81977" y1="95989" x2="81686" y2="89112"/>
                        <a14:foregroundMark x1="77326" y1="67622" x2="79070" y2="74785"/>
                        <a14:foregroundMark x1="78488" y1="68195" x2="81105" y2="76218"/>
                        <a14:foregroundMark x1="80523" y1="75931" x2="80523" y2="69914"/>
                        <a14:foregroundMark x1="73256" y1="66762" x2="74128" y2="77364"/>
                        <a14:foregroundMark x1="78198" y1="87106" x2="74709" y2="72206"/>
                        <a14:foregroundMark x1="75872" y1="64183" x2="68605" y2="63897"/>
                        <a14:foregroundMark x1="68605" y1="63610" x2="75581" y2="63897"/>
                        <a14:foregroundMark x1="78198" y1="61318" x2="72674" y2="70201"/>
                        <a14:foregroundMark x1="59012" y1="66476" x2="59012" y2="48711"/>
                        <a14:foregroundMark x1="71221" y1="77364" x2="70349" y2="71347"/>
                        <a14:foregroundMark x1="81686" y1="43553" x2="93605" y2="61891"/>
                        <a14:foregroundMark x1="93605" y1="61891" x2="93605" y2="62464"/>
                        <a14:foregroundMark x1="24419" y1="64756" x2="26744" y2="48997"/>
                        <a14:foregroundMark x1="17151" y1="79370" x2="18023" y2="71920"/>
                        <a14:foregroundMark x1="14244" y1="71347" x2="14244" y2="67335"/>
                        <a14:foregroundMark x1="12209" y1="60458" x2="14826" y2="63610"/>
                        <a14:foregroundMark x1="39535" y1="8883" x2="60174" y2="4871"/>
                        <a14:foregroundMark x1="47384" y1="83668" x2="51453" y2="77077"/>
                        <a14:foregroundMark x1="79942" y1="40115" x2="80814" y2="42120"/>
                        <a14:foregroundMark x1="40988" y1="93983" x2="41860" y2="92264"/>
                        <a14:foregroundMark x1="36337" y1="94556" x2="37791" y2="93696"/>
                        <a14:foregroundMark x1="18605" y1="95129" x2="18605" y2="95129"/>
                        <a14:foregroundMark x1="22384" y1="92837" x2="22384" y2="92837"/>
                        <a14:foregroundMark x1="16279" y1="93410" x2="16279" y2="93410"/>
                        <a14:foregroundMark x1="87209" y1="49857" x2="88663" y2="54441"/>
                      </a14:backgroundRemoval>
                    </a14:imgEffect>
                  </a14:imgLayer>
                </a14:imgProps>
              </a:ext>
              <a:ext uri="{28A0092B-C50C-407E-A947-70E740481C1C}">
                <a14:useLocalDpi xmlns:a14="http://schemas.microsoft.com/office/drawing/2010/main" val="0"/>
              </a:ext>
            </a:extLst>
          </a:blip>
          <a:srcRect/>
          <a:stretch>
            <a:fillRect/>
          </a:stretch>
        </p:blipFill>
        <p:spPr bwMode="auto">
          <a:xfrm>
            <a:off x="6394088" y="1212849"/>
            <a:ext cx="5493111" cy="557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09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340934" y="299431"/>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err="1">
                <a:solidFill>
                  <a:srgbClr val="0070C0"/>
                </a:solidFill>
              </a:rPr>
              <a:t>stridegpt</a:t>
            </a:r>
            <a:endParaRPr lang="en-US" dirty="0">
              <a:solidFill>
                <a:srgbClr val="0070C0"/>
              </a:solidFill>
            </a:endParaRPr>
          </a:p>
        </p:txBody>
      </p:sp>
      <p:sp>
        <p:nvSpPr>
          <p:cNvPr id="4" name="Content Placeholder 2">
            <a:extLst>
              <a:ext uri="{FF2B5EF4-FFF2-40B4-BE49-F238E27FC236}">
                <a16:creationId xmlns:a16="http://schemas.microsoft.com/office/drawing/2014/main" id="{5797EF1E-6CFF-BB76-31C9-01ADF476994C}"/>
              </a:ext>
            </a:extLst>
          </p:cNvPr>
          <p:cNvSpPr txBox="1">
            <a:spLocks/>
          </p:cNvSpPr>
          <p:nvPr/>
        </p:nvSpPr>
        <p:spPr>
          <a:xfrm>
            <a:off x="1307789" y="1462635"/>
            <a:ext cx="5726615" cy="44669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200" dirty="0">
                <a:solidFill>
                  <a:srgbClr val="002060"/>
                </a:solidFill>
              </a:rPr>
              <a:t>Text</a:t>
            </a:r>
          </a:p>
          <a:p>
            <a:r>
              <a:rPr lang="en-US" sz="2200" dirty="0">
                <a:solidFill>
                  <a:srgbClr val="002060"/>
                </a:solidFill>
              </a:rPr>
              <a:t>Text</a:t>
            </a:r>
          </a:p>
          <a:p>
            <a:r>
              <a:rPr lang="en-US" sz="2200" dirty="0">
                <a:solidFill>
                  <a:srgbClr val="002060"/>
                </a:solidFill>
              </a:rPr>
              <a:t>Text</a:t>
            </a:r>
          </a:p>
          <a:p>
            <a:r>
              <a:rPr lang="en-US" sz="2200" dirty="0">
                <a:solidFill>
                  <a:srgbClr val="002060"/>
                </a:solidFill>
              </a:rPr>
              <a:t>Text</a:t>
            </a:r>
            <a:endParaRPr lang="en-US" sz="1800" dirty="0">
              <a:solidFill>
                <a:srgbClr val="002060"/>
              </a:solidFill>
            </a:endParaRPr>
          </a:p>
        </p:txBody>
      </p:sp>
      <p:pic>
        <p:nvPicPr>
          <p:cNvPr id="5" name="Picture 4">
            <a:extLst>
              <a:ext uri="{FF2B5EF4-FFF2-40B4-BE49-F238E27FC236}">
                <a16:creationId xmlns:a16="http://schemas.microsoft.com/office/drawing/2014/main" id="{789A8483-5313-E4A5-4E03-E0C38098E124}"/>
              </a:ext>
            </a:extLst>
          </p:cNvPr>
          <p:cNvPicPr>
            <a:picLocks noChangeAspect="1"/>
          </p:cNvPicPr>
          <p:nvPr/>
        </p:nvPicPr>
        <p:blipFill>
          <a:blip r:embed="rId5"/>
          <a:stretch>
            <a:fillRect/>
          </a:stretch>
        </p:blipFill>
        <p:spPr>
          <a:xfrm>
            <a:off x="983113" y="-1419"/>
            <a:ext cx="10616713" cy="6858000"/>
          </a:xfrm>
          <a:prstGeom prst="rect">
            <a:avLst/>
          </a:prstGeom>
        </p:spPr>
      </p:pic>
      <p:sp>
        <p:nvSpPr>
          <p:cNvPr id="6" name="Rectangle 5">
            <a:extLst>
              <a:ext uri="{FF2B5EF4-FFF2-40B4-BE49-F238E27FC236}">
                <a16:creationId xmlns:a16="http://schemas.microsoft.com/office/drawing/2014/main" id="{D71E45FA-2491-D5AC-3495-53441274124D}"/>
              </a:ext>
            </a:extLst>
          </p:cNvPr>
          <p:cNvSpPr/>
          <p:nvPr/>
        </p:nvSpPr>
        <p:spPr>
          <a:xfrm>
            <a:off x="1068838" y="3415678"/>
            <a:ext cx="2360162" cy="1676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3224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340934" y="299431"/>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err="1">
                <a:solidFill>
                  <a:srgbClr val="0070C0"/>
                </a:solidFill>
              </a:rPr>
              <a:t>stridegpt</a:t>
            </a:r>
            <a:endParaRPr lang="en-US" dirty="0">
              <a:solidFill>
                <a:srgbClr val="0070C0"/>
              </a:solidFill>
            </a:endParaRPr>
          </a:p>
        </p:txBody>
      </p:sp>
      <p:sp>
        <p:nvSpPr>
          <p:cNvPr id="4" name="Content Placeholder 2">
            <a:extLst>
              <a:ext uri="{FF2B5EF4-FFF2-40B4-BE49-F238E27FC236}">
                <a16:creationId xmlns:a16="http://schemas.microsoft.com/office/drawing/2014/main" id="{5797EF1E-6CFF-BB76-31C9-01ADF476994C}"/>
              </a:ext>
            </a:extLst>
          </p:cNvPr>
          <p:cNvSpPr txBox="1">
            <a:spLocks/>
          </p:cNvSpPr>
          <p:nvPr/>
        </p:nvSpPr>
        <p:spPr>
          <a:xfrm>
            <a:off x="1307789" y="1462635"/>
            <a:ext cx="5726615" cy="44669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200" dirty="0">
                <a:solidFill>
                  <a:srgbClr val="002060"/>
                </a:solidFill>
              </a:rPr>
              <a:t>Text</a:t>
            </a:r>
          </a:p>
          <a:p>
            <a:r>
              <a:rPr lang="en-US" sz="2200" dirty="0">
                <a:solidFill>
                  <a:srgbClr val="002060"/>
                </a:solidFill>
              </a:rPr>
              <a:t>Text</a:t>
            </a:r>
          </a:p>
          <a:p>
            <a:r>
              <a:rPr lang="en-US" sz="2200" dirty="0">
                <a:solidFill>
                  <a:srgbClr val="002060"/>
                </a:solidFill>
              </a:rPr>
              <a:t>Text</a:t>
            </a:r>
          </a:p>
          <a:p>
            <a:r>
              <a:rPr lang="en-US" sz="2200" dirty="0">
                <a:solidFill>
                  <a:srgbClr val="002060"/>
                </a:solidFill>
              </a:rPr>
              <a:t>Text</a:t>
            </a:r>
            <a:endParaRPr lang="en-US" sz="1800" dirty="0">
              <a:solidFill>
                <a:srgbClr val="002060"/>
              </a:solidFill>
            </a:endParaRPr>
          </a:p>
        </p:txBody>
      </p:sp>
      <p:sp>
        <p:nvSpPr>
          <p:cNvPr id="6" name="Rectangle 5">
            <a:extLst>
              <a:ext uri="{FF2B5EF4-FFF2-40B4-BE49-F238E27FC236}">
                <a16:creationId xmlns:a16="http://schemas.microsoft.com/office/drawing/2014/main" id="{D71E45FA-2491-D5AC-3495-53441274124D}"/>
              </a:ext>
            </a:extLst>
          </p:cNvPr>
          <p:cNvSpPr/>
          <p:nvPr/>
        </p:nvSpPr>
        <p:spPr>
          <a:xfrm>
            <a:off x="1068838" y="3415678"/>
            <a:ext cx="2360162" cy="1676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31BE93-7695-CA67-7B4D-9CA6DC8298B5}"/>
              </a:ext>
            </a:extLst>
          </p:cNvPr>
          <p:cNvPicPr>
            <a:picLocks noChangeAspect="1"/>
          </p:cNvPicPr>
          <p:nvPr/>
        </p:nvPicPr>
        <p:blipFill>
          <a:blip r:embed="rId5"/>
          <a:stretch>
            <a:fillRect/>
          </a:stretch>
        </p:blipFill>
        <p:spPr>
          <a:xfrm>
            <a:off x="831397" y="0"/>
            <a:ext cx="10714609" cy="6858000"/>
          </a:xfrm>
          <a:prstGeom prst="rect">
            <a:avLst/>
          </a:prstGeom>
        </p:spPr>
      </p:pic>
    </p:spTree>
    <p:extLst>
      <p:ext uri="{BB962C8B-B14F-4D97-AF65-F5344CB8AC3E}">
        <p14:creationId xmlns:p14="http://schemas.microsoft.com/office/powerpoint/2010/main" val="1539956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3" name="Content Placeholder 2">
            <a:extLst>
              <a:ext uri="{FF2B5EF4-FFF2-40B4-BE49-F238E27FC236}">
                <a16:creationId xmlns:a16="http://schemas.microsoft.com/office/drawing/2014/main" id="{0F50EC57-BD27-86C6-4DD3-4525A0C68D35}"/>
              </a:ext>
            </a:extLst>
          </p:cNvPr>
          <p:cNvSpPr txBox="1">
            <a:spLocks/>
          </p:cNvSpPr>
          <p:nvPr/>
        </p:nvSpPr>
        <p:spPr>
          <a:xfrm>
            <a:off x="1132572" y="1658144"/>
            <a:ext cx="4954587" cy="35417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rgbClr val="002060"/>
                </a:solidFill>
              </a:rPr>
              <a:t>Dangers</a:t>
            </a:r>
          </a:p>
          <a:p>
            <a:r>
              <a:rPr lang="en-US" sz="2200" dirty="0">
                <a:solidFill>
                  <a:srgbClr val="002060"/>
                </a:solidFill>
              </a:rPr>
              <a:t>Leakage</a:t>
            </a:r>
          </a:p>
          <a:p>
            <a:r>
              <a:rPr lang="en-US" sz="2200" dirty="0" err="1">
                <a:solidFill>
                  <a:srgbClr val="002060"/>
                </a:solidFill>
              </a:rPr>
              <a:t>Hallucations</a:t>
            </a:r>
            <a:endParaRPr lang="en-US" sz="2200" dirty="0">
              <a:solidFill>
                <a:srgbClr val="002060"/>
              </a:solidFill>
            </a:endParaRPr>
          </a:p>
          <a:p>
            <a:r>
              <a:rPr lang="en-US" sz="2200" dirty="0">
                <a:solidFill>
                  <a:srgbClr val="002060"/>
                </a:solidFill>
              </a:rPr>
              <a:t>Misinterpretation</a:t>
            </a:r>
          </a:p>
          <a:p>
            <a:r>
              <a:rPr lang="en-US" sz="2200" dirty="0">
                <a:solidFill>
                  <a:srgbClr val="002060"/>
                </a:solidFill>
              </a:rPr>
              <a:t>Privacy</a:t>
            </a:r>
          </a:p>
          <a:p>
            <a:r>
              <a:rPr lang="en-US" sz="2200" dirty="0">
                <a:solidFill>
                  <a:srgbClr val="002060"/>
                </a:solidFill>
              </a:rPr>
              <a:t>Bias</a:t>
            </a:r>
          </a:p>
          <a:p>
            <a:endParaRPr lang="en-US" sz="2200" dirty="0">
              <a:solidFill>
                <a:srgbClr val="002060"/>
              </a:solidFill>
            </a:endParaRPr>
          </a:p>
          <a:p>
            <a:endParaRPr lang="en-US" sz="2200" dirty="0">
              <a:solidFill>
                <a:srgbClr val="002060"/>
              </a:solidFill>
            </a:endParaRPr>
          </a:p>
        </p:txBody>
      </p:sp>
      <p:sp>
        <p:nvSpPr>
          <p:cNvPr id="4" name="Content Placeholder 2">
            <a:extLst>
              <a:ext uri="{FF2B5EF4-FFF2-40B4-BE49-F238E27FC236}">
                <a16:creationId xmlns:a16="http://schemas.microsoft.com/office/drawing/2014/main" id="{70BD17EF-DE8A-30A4-D272-A64ABCE554FA}"/>
              </a:ext>
            </a:extLst>
          </p:cNvPr>
          <p:cNvSpPr txBox="1">
            <a:spLocks/>
          </p:cNvSpPr>
          <p:nvPr/>
        </p:nvSpPr>
        <p:spPr>
          <a:xfrm>
            <a:off x="6087158" y="1658144"/>
            <a:ext cx="4954587" cy="35417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rgbClr val="002060"/>
                </a:solidFill>
              </a:rPr>
              <a:t>Security</a:t>
            </a:r>
          </a:p>
          <a:p>
            <a:r>
              <a:rPr lang="en-US" sz="2200" dirty="0">
                <a:solidFill>
                  <a:srgbClr val="002060"/>
                </a:solidFill>
              </a:rPr>
              <a:t>Private/Offline LLM Usage</a:t>
            </a:r>
          </a:p>
          <a:p>
            <a:r>
              <a:rPr lang="en-US" sz="2200" dirty="0">
                <a:solidFill>
                  <a:srgbClr val="002060"/>
                </a:solidFill>
              </a:rPr>
              <a:t>Re-Weighting</a:t>
            </a:r>
          </a:p>
          <a:p>
            <a:r>
              <a:rPr lang="en-US" sz="2200" dirty="0">
                <a:solidFill>
                  <a:srgbClr val="002060"/>
                </a:solidFill>
              </a:rPr>
              <a:t>Output SME Review</a:t>
            </a:r>
          </a:p>
          <a:p>
            <a:r>
              <a:rPr lang="en-US" sz="2200" dirty="0">
                <a:solidFill>
                  <a:srgbClr val="002060"/>
                </a:solidFill>
              </a:rPr>
              <a:t>Anonymization &amp; Data Masking</a:t>
            </a:r>
          </a:p>
          <a:p>
            <a:r>
              <a:rPr lang="en-US" sz="2200" dirty="0">
                <a:solidFill>
                  <a:srgbClr val="002060"/>
                </a:solidFill>
              </a:rPr>
              <a:t>Continuous Training</a:t>
            </a:r>
          </a:p>
        </p:txBody>
      </p:sp>
      <p:grpSp>
        <p:nvGrpSpPr>
          <p:cNvPr id="11" name="Group 10">
            <a:extLst>
              <a:ext uri="{FF2B5EF4-FFF2-40B4-BE49-F238E27FC236}">
                <a16:creationId xmlns:a16="http://schemas.microsoft.com/office/drawing/2014/main" id="{904B8015-1A4D-14E1-ADA4-7B8ACB337308}"/>
              </a:ext>
            </a:extLst>
          </p:cNvPr>
          <p:cNvGrpSpPr/>
          <p:nvPr/>
        </p:nvGrpSpPr>
        <p:grpSpPr>
          <a:xfrm>
            <a:off x="0" y="-96153"/>
            <a:ext cx="13714415" cy="1182003"/>
            <a:chOff x="-15242" y="-10825"/>
            <a:chExt cx="13714415" cy="712721"/>
          </a:xfrm>
        </p:grpSpPr>
        <p:sp>
          <p:nvSpPr>
            <p:cNvPr id="9" name="Rectangle 8">
              <a:extLst>
                <a:ext uri="{FF2B5EF4-FFF2-40B4-BE49-F238E27FC236}">
                  <a16:creationId xmlns:a16="http://schemas.microsoft.com/office/drawing/2014/main" id="{8169EA1F-176A-5438-D14B-8E2BB5742CDD}"/>
                </a:ext>
              </a:extLst>
            </p:cNvPr>
            <p:cNvSpPr/>
            <p:nvPr/>
          </p:nvSpPr>
          <p:spPr>
            <a:xfrm>
              <a:off x="-15242" y="-10825"/>
              <a:ext cx="12207242" cy="71272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dirty="0">
                  <a:latin typeface="Candara" panose="020E0502030303020204" pitchFamily="34" charset="0"/>
                </a:rPr>
                <a:t>          </a:t>
              </a:r>
              <a:r>
                <a:rPr lang="en-US" sz="4400" dirty="0">
                  <a:solidFill>
                    <a:schemeClr val="bg1"/>
                  </a:solidFill>
                </a:rPr>
                <a:t>CAUTION</a:t>
              </a:r>
              <a:endParaRPr lang="en-US" sz="4400" dirty="0">
                <a:solidFill>
                  <a:schemeClr val="bg1"/>
                </a:solidFill>
                <a:latin typeface="Candara" panose="020E0502030303020204" pitchFamily="34" charset="0"/>
              </a:endParaRPr>
            </a:p>
          </p:txBody>
        </p:sp>
        <p:pic>
          <p:nvPicPr>
            <p:cNvPr id="8" name="Graphic 7" descr="Warning with solid fill">
              <a:extLst>
                <a:ext uri="{FF2B5EF4-FFF2-40B4-BE49-F238E27FC236}">
                  <a16:creationId xmlns:a16="http://schemas.microsoft.com/office/drawing/2014/main" id="{869921A2-5061-26F1-46C4-C3FD2D0371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205" y="33057"/>
              <a:ext cx="914400" cy="610002"/>
            </a:xfrm>
            <a:prstGeom prst="rect">
              <a:avLst/>
            </a:prstGeom>
          </p:spPr>
        </p:pic>
        <p:sp>
          <p:nvSpPr>
            <p:cNvPr id="5" name="TextBox 4">
              <a:extLst>
                <a:ext uri="{FF2B5EF4-FFF2-40B4-BE49-F238E27FC236}">
                  <a16:creationId xmlns:a16="http://schemas.microsoft.com/office/drawing/2014/main" id="{E9B4A4B0-076B-5849-95BD-4422C5E23742}"/>
                </a:ext>
              </a:extLst>
            </p:cNvPr>
            <p:cNvSpPr txBox="1"/>
            <p:nvPr/>
          </p:nvSpPr>
          <p:spPr>
            <a:xfrm>
              <a:off x="4250373" y="168781"/>
              <a:ext cx="9448800" cy="338554"/>
            </a:xfrm>
            <a:prstGeom prst="rect">
              <a:avLst/>
            </a:prstGeom>
            <a:noFill/>
          </p:spPr>
          <p:txBody>
            <a:bodyPr wrap="square" rtlCol="0">
              <a:spAutoFit/>
            </a:bodyPr>
            <a:lstStyle/>
            <a:p>
              <a:r>
                <a:rPr lang="en-US" sz="1600" dirty="0">
                  <a:solidFill>
                    <a:schemeClr val="bg1"/>
                  </a:solidFill>
                </a:rPr>
                <a:t>Careless use of LLMs for Threat Modeling can be hazardous to your security health</a:t>
              </a:r>
            </a:p>
          </p:txBody>
        </p:sp>
      </p:grpSp>
    </p:spTree>
    <p:extLst>
      <p:ext uri="{BB962C8B-B14F-4D97-AF65-F5344CB8AC3E}">
        <p14:creationId xmlns:p14="http://schemas.microsoft.com/office/powerpoint/2010/main" val="371218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5B3AB2-C9BB-B6BF-9F0D-986C603B42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2" name="Title 1">
            <a:extLst>
              <a:ext uri="{FF2B5EF4-FFF2-40B4-BE49-F238E27FC236}">
                <a16:creationId xmlns:a16="http://schemas.microsoft.com/office/drawing/2014/main" id="{A6699498-6099-B218-8630-B4871E8C6540}"/>
              </a:ext>
            </a:extLst>
          </p:cNvPr>
          <p:cNvSpPr>
            <a:spLocks noGrp="1"/>
          </p:cNvSpPr>
          <p:nvPr>
            <p:ph type="title" idx="4294967295"/>
          </p:nvPr>
        </p:nvSpPr>
        <p:spPr>
          <a:xfrm>
            <a:off x="634999" y="0"/>
            <a:ext cx="5380081" cy="993653"/>
          </a:xfrm>
        </p:spPr>
        <p:txBody>
          <a:bodyPr/>
          <a:lstStyle/>
          <a:p>
            <a:r>
              <a:rPr lang="en-US" dirty="0">
                <a:solidFill>
                  <a:srgbClr val="0070C0"/>
                </a:solidFill>
              </a:rPr>
              <a:t>Architecture diagrams</a:t>
            </a:r>
          </a:p>
        </p:txBody>
      </p:sp>
      <p:pic>
        <p:nvPicPr>
          <p:cNvPr id="9" name="Picture 8">
            <a:extLst>
              <a:ext uri="{FF2B5EF4-FFF2-40B4-BE49-F238E27FC236}">
                <a16:creationId xmlns:a16="http://schemas.microsoft.com/office/drawing/2014/main" id="{7B7F462D-A49C-7F9A-767B-17DA17CBB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42" y="993653"/>
            <a:ext cx="4778594" cy="5221410"/>
          </a:xfrm>
          <a:prstGeom prst="rect">
            <a:avLst/>
          </a:prstGeom>
        </p:spPr>
      </p:pic>
      <p:pic>
        <p:nvPicPr>
          <p:cNvPr id="5" name="Picture 4">
            <a:extLst>
              <a:ext uri="{FF2B5EF4-FFF2-40B4-BE49-F238E27FC236}">
                <a16:creationId xmlns:a16="http://schemas.microsoft.com/office/drawing/2014/main" id="{E9329A69-0ABE-FE52-082E-85E4B047857B}"/>
              </a:ext>
            </a:extLst>
          </p:cNvPr>
          <p:cNvPicPr>
            <a:picLocks noChangeAspect="1"/>
          </p:cNvPicPr>
          <p:nvPr/>
        </p:nvPicPr>
        <p:blipFill>
          <a:blip r:embed="rId5"/>
          <a:stretch>
            <a:fillRect/>
          </a:stretch>
        </p:blipFill>
        <p:spPr>
          <a:xfrm>
            <a:off x="6537447" y="993653"/>
            <a:ext cx="4778594" cy="5221224"/>
          </a:xfrm>
          <a:prstGeom prst="rect">
            <a:avLst/>
          </a:prstGeom>
        </p:spPr>
      </p:pic>
    </p:spTree>
    <p:extLst>
      <p:ext uri="{BB962C8B-B14F-4D97-AF65-F5344CB8AC3E}">
        <p14:creationId xmlns:p14="http://schemas.microsoft.com/office/powerpoint/2010/main" val="263287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b="-136"/>
          <a:stretch/>
        </p:blipFill>
        <p:spPr>
          <a:xfrm>
            <a:off x="-18288" y="-18288"/>
            <a:ext cx="12252960" cy="6915436"/>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986697" y="1854431"/>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Threat Modeling with Online LLM </a:t>
            </a:r>
          </a:p>
        </p:txBody>
      </p:sp>
      <p:pic>
        <p:nvPicPr>
          <p:cNvPr id="6" name="Picture 10" descr="ChatGPT Logo | 03 - PNG Logo Vector Brand Downloads (SVG, EPS)">
            <a:extLst>
              <a:ext uri="{FF2B5EF4-FFF2-40B4-BE49-F238E27FC236}">
                <a16:creationId xmlns:a16="http://schemas.microsoft.com/office/drawing/2014/main" id="{9061BAD2-1936-2A03-D459-3DCEB90D55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933" b="23859"/>
          <a:stretch/>
        </p:blipFill>
        <p:spPr bwMode="auto">
          <a:xfrm>
            <a:off x="2707204" y="3003423"/>
            <a:ext cx="5799676" cy="1928645"/>
          </a:xfrm>
          <a:prstGeom prst="rect">
            <a:avLst/>
          </a:prstGeom>
          <a:noFill/>
          <a:effectLst>
            <a:glow rad="103116">
              <a:schemeClr val="tx1">
                <a:alpha val="40000"/>
              </a:schemeClr>
            </a:glow>
            <a:outerShdw blurRad="50800" dist="150221" dir="21540000" sx="108630" sy="10863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7255459-CC7A-8CD0-0C03-0C8971E52484}"/>
              </a:ext>
            </a:extLst>
          </p:cNvPr>
          <p:cNvSpPr txBox="1">
            <a:spLocks/>
          </p:cNvSpPr>
          <p:nvPr/>
        </p:nvSpPr>
        <p:spPr>
          <a:xfrm>
            <a:off x="8592495" y="3199556"/>
            <a:ext cx="988290" cy="1151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6000" dirty="0">
                <a:solidFill>
                  <a:schemeClr val="bg1"/>
                </a:solidFill>
              </a:rPr>
              <a:t>4o</a:t>
            </a:r>
          </a:p>
        </p:txBody>
      </p:sp>
    </p:spTree>
    <p:extLst>
      <p:ext uri="{BB962C8B-B14F-4D97-AF65-F5344CB8AC3E}">
        <p14:creationId xmlns:p14="http://schemas.microsoft.com/office/powerpoint/2010/main" val="81386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1618"/>
            <a:ext cx="10188739"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Pen Test Modeling: Prompt</a:t>
            </a:r>
          </a:p>
        </p:txBody>
      </p:sp>
      <p:pic>
        <p:nvPicPr>
          <p:cNvPr id="7" name="Picture 6">
            <a:extLst>
              <a:ext uri="{FF2B5EF4-FFF2-40B4-BE49-F238E27FC236}">
                <a16:creationId xmlns:a16="http://schemas.microsoft.com/office/drawing/2014/main" id="{3586A4D3-D2F9-6F59-A40D-826A8292484C}"/>
              </a:ext>
            </a:extLst>
          </p:cNvPr>
          <p:cNvPicPr>
            <a:picLocks noChangeAspect="1"/>
          </p:cNvPicPr>
          <p:nvPr/>
        </p:nvPicPr>
        <p:blipFill rotWithShape="1">
          <a:blip r:embed="rId4"/>
          <a:srcRect l="13251" t="52613" r="7552"/>
          <a:stretch/>
        </p:blipFill>
        <p:spPr>
          <a:xfrm>
            <a:off x="5608266" y="993280"/>
            <a:ext cx="5891584" cy="2945951"/>
          </a:xfrm>
          <a:prstGeom prst="rect">
            <a:avLst/>
          </a:prstGeom>
        </p:spPr>
      </p:pic>
      <p:pic>
        <p:nvPicPr>
          <p:cNvPr id="8" name="Picture 7">
            <a:extLst>
              <a:ext uri="{FF2B5EF4-FFF2-40B4-BE49-F238E27FC236}">
                <a16:creationId xmlns:a16="http://schemas.microsoft.com/office/drawing/2014/main" id="{3E33D6EF-3488-3ADE-3533-2E96D25868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993280"/>
            <a:ext cx="4617666" cy="5045570"/>
          </a:xfrm>
          <a:prstGeom prst="rect">
            <a:avLst/>
          </a:prstGeom>
        </p:spPr>
      </p:pic>
      <p:pic>
        <p:nvPicPr>
          <p:cNvPr id="3" name="Picture 10" descr="ChatGPT Logo | 03 - PNG Logo Vector Brand Downloads (SVG, EPS)">
            <a:extLst>
              <a:ext uri="{FF2B5EF4-FFF2-40B4-BE49-F238E27FC236}">
                <a16:creationId xmlns:a16="http://schemas.microsoft.com/office/drawing/2014/main" id="{9B9ACA3F-4203-6F4A-EE47-92CA27D93B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517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Pen Test Modeling: RESULTS (1)</a:t>
            </a:r>
          </a:p>
        </p:txBody>
      </p:sp>
      <p:pic>
        <p:nvPicPr>
          <p:cNvPr id="8" name="Picture 7">
            <a:extLst>
              <a:ext uri="{FF2B5EF4-FFF2-40B4-BE49-F238E27FC236}">
                <a16:creationId xmlns:a16="http://schemas.microsoft.com/office/drawing/2014/main" id="{BE3E128D-A8FE-A9F3-91AD-9DAF434A3A8D}"/>
              </a:ext>
            </a:extLst>
          </p:cNvPr>
          <p:cNvPicPr>
            <a:picLocks noChangeAspect="1"/>
          </p:cNvPicPr>
          <p:nvPr/>
        </p:nvPicPr>
        <p:blipFill rotWithShape="1">
          <a:blip r:embed="rId5"/>
          <a:srcRect t="1" b="54110"/>
          <a:stretch/>
        </p:blipFill>
        <p:spPr>
          <a:xfrm>
            <a:off x="1760211" y="1026525"/>
            <a:ext cx="8671575" cy="4838195"/>
          </a:xfrm>
          <a:prstGeom prst="rect">
            <a:avLst/>
          </a:prstGeom>
        </p:spPr>
      </p:pic>
      <p:pic>
        <p:nvPicPr>
          <p:cNvPr id="4" name="Picture 10" descr="ChatGPT Logo | 03 - PNG Logo Vector Brand Downloads (SVG, EPS)">
            <a:extLst>
              <a:ext uri="{FF2B5EF4-FFF2-40B4-BE49-F238E27FC236}">
                <a16:creationId xmlns:a16="http://schemas.microsoft.com/office/drawing/2014/main" id="{4AB55353-BD0F-28BE-BD9C-41CCB1191D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AE6E6C8-39EC-FC3A-4CE5-63FB62F38DA3}"/>
              </a:ext>
            </a:extLst>
          </p:cNvPr>
          <p:cNvSpPr/>
          <p:nvPr/>
        </p:nvSpPr>
        <p:spPr>
          <a:xfrm>
            <a:off x="2473468" y="4331368"/>
            <a:ext cx="3269605" cy="15333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35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D0F9B9-643C-E6C6-4698-37D9043CFBD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Title 1">
            <a:extLst>
              <a:ext uri="{FF2B5EF4-FFF2-40B4-BE49-F238E27FC236}">
                <a16:creationId xmlns:a16="http://schemas.microsoft.com/office/drawing/2014/main" id="{A6699498-6099-B218-8630-B4871E8C6540}"/>
              </a:ext>
            </a:extLst>
          </p:cNvPr>
          <p:cNvSpPr>
            <a:spLocks noGrp="1"/>
          </p:cNvSpPr>
          <p:nvPr>
            <p:ph type="title"/>
          </p:nvPr>
        </p:nvSpPr>
        <p:spPr>
          <a:xfrm>
            <a:off x="2157990" y="455532"/>
            <a:ext cx="7484774" cy="1132206"/>
          </a:xfrm>
        </p:spPr>
        <p:txBody>
          <a:bodyPr>
            <a:normAutofit/>
          </a:bodyPr>
          <a:lstStyle/>
          <a:p>
            <a:r>
              <a:rPr lang="en-US" sz="4800" dirty="0">
                <a:solidFill>
                  <a:srgbClr val="0070C0"/>
                </a:solidFill>
              </a:rPr>
              <a:t>Agenda</a:t>
            </a:r>
            <a:endParaRPr lang="en-US" sz="4000" dirty="0">
              <a:solidFill>
                <a:srgbClr val="0070C0"/>
              </a:solidFill>
            </a:endParaRPr>
          </a:p>
        </p:txBody>
      </p:sp>
      <p:sp>
        <p:nvSpPr>
          <p:cNvPr id="3" name="Content Placeholder 2">
            <a:extLst>
              <a:ext uri="{FF2B5EF4-FFF2-40B4-BE49-F238E27FC236}">
                <a16:creationId xmlns:a16="http://schemas.microsoft.com/office/drawing/2014/main" id="{0E81BA93-C54C-16F8-5F30-CCDFB5A79F29}"/>
              </a:ext>
            </a:extLst>
          </p:cNvPr>
          <p:cNvSpPr>
            <a:spLocks noGrp="1"/>
          </p:cNvSpPr>
          <p:nvPr>
            <p:ph idx="1"/>
          </p:nvPr>
        </p:nvSpPr>
        <p:spPr>
          <a:xfrm>
            <a:off x="6619154" y="1287516"/>
            <a:ext cx="5347854" cy="5114952"/>
          </a:xfrm>
        </p:spPr>
        <p:txBody>
          <a:bodyPr numCol="1">
            <a:normAutofit/>
          </a:bodyPr>
          <a:lstStyle/>
          <a:p>
            <a:r>
              <a:rPr lang="en-US" dirty="0">
                <a:solidFill>
                  <a:srgbClr val="002060"/>
                </a:solidFill>
              </a:rPr>
              <a:t>Introduction</a:t>
            </a:r>
          </a:p>
          <a:p>
            <a:r>
              <a:rPr lang="en-US" dirty="0">
                <a:solidFill>
                  <a:srgbClr val="002060"/>
                </a:solidFill>
              </a:rPr>
              <a:t>Humanity &amp; LLMs</a:t>
            </a:r>
          </a:p>
          <a:p>
            <a:r>
              <a:rPr lang="en-US" dirty="0">
                <a:solidFill>
                  <a:srgbClr val="002060"/>
                </a:solidFill>
              </a:rPr>
              <a:t>Traditional Threat Modeling</a:t>
            </a:r>
          </a:p>
          <a:p>
            <a:r>
              <a:rPr lang="en-US" dirty="0">
                <a:solidFill>
                  <a:srgbClr val="002060"/>
                </a:solidFill>
              </a:rPr>
              <a:t>LLM Threat Modeling</a:t>
            </a:r>
          </a:p>
          <a:p>
            <a:r>
              <a:rPr lang="en-US" dirty="0">
                <a:solidFill>
                  <a:srgbClr val="002060"/>
                </a:solidFill>
              </a:rPr>
              <a:t>Threat Modeling with Online LLM</a:t>
            </a:r>
          </a:p>
          <a:p>
            <a:r>
              <a:rPr lang="en-US" dirty="0">
                <a:solidFill>
                  <a:srgbClr val="002060"/>
                </a:solidFill>
              </a:rPr>
              <a:t>Offline LLM Threat Modeling Setup</a:t>
            </a:r>
          </a:p>
          <a:p>
            <a:r>
              <a:rPr lang="en-US" dirty="0">
                <a:solidFill>
                  <a:srgbClr val="002060"/>
                </a:solidFill>
              </a:rPr>
              <a:t>Threat Modeling with Offline LLM</a:t>
            </a:r>
          </a:p>
          <a:p>
            <a:r>
              <a:rPr lang="en-US" dirty="0">
                <a:solidFill>
                  <a:srgbClr val="002060"/>
                </a:solidFill>
              </a:rPr>
              <a:t>Contributions &amp; Gratitude</a:t>
            </a:r>
          </a:p>
          <a:p>
            <a:r>
              <a:rPr lang="en-US" dirty="0">
                <a:solidFill>
                  <a:srgbClr val="002060"/>
                </a:solidFill>
              </a:rPr>
              <a:t>Q&amp;A</a:t>
            </a:r>
          </a:p>
        </p:txBody>
      </p:sp>
      <p:pic>
        <p:nvPicPr>
          <p:cNvPr id="4" name="Picture 2" descr="Ghost in the Shell: Best Versions of Motoko Kusanagi, Ranked">
            <a:extLst>
              <a:ext uri="{FF2B5EF4-FFF2-40B4-BE49-F238E27FC236}">
                <a16:creationId xmlns:a16="http://schemas.microsoft.com/office/drawing/2014/main" id="{888AD346-CC0A-C2C2-6CA5-FC1A8BA294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9365" y="1587738"/>
            <a:ext cx="6993527" cy="699352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56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Pen Test Modeling: RESULTS (2)</a:t>
            </a:r>
          </a:p>
        </p:txBody>
      </p:sp>
      <p:pic>
        <p:nvPicPr>
          <p:cNvPr id="8" name="Picture 7">
            <a:extLst>
              <a:ext uri="{FF2B5EF4-FFF2-40B4-BE49-F238E27FC236}">
                <a16:creationId xmlns:a16="http://schemas.microsoft.com/office/drawing/2014/main" id="{BE3E128D-A8FE-A9F3-91AD-9DAF434A3A8D}"/>
              </a:ext>
            </a:extLst>
          </p:cNvPr>
          <p:cNvPicPr>
            <a:picLocks noChangeAspect="1"/>
          </p:cNvPicPr>
          <p:nvPr/>
        </p:nvPicPr>
        <p:blipFill rotWithShape="1">
          <a:blip r:embed="rId5"/>
          <a:srcRect t="45889" b="11680"/>
          <a:stretch/>
        </p:blipFill>
        <p:spPr>
          <a:xfrm>
            <a:off x="1760211" y="1128772"/>
            <a:ext cx="8671575" cy="4473516"/>
          </a:xfrm>
          <a:prstGeom prst="rect">
            <a:avLst/>
          </a:prstGeom>
        </p:spPr>
      </p:pic>
      <p:pic>
        <p:nvPicPr>
          <p:cNvPr id="4" name="Picture 10" descr="ChatGPT Logo | 03 - PNG Logo Vector Brand Downloads (SVG, EPS)">
            <a:extLst>
              <a:ext uri="{FF2B5EF4-FFF2-40B4-BE49-F238E27FC236}">
                <a16:creationId xmlns:a16="http://schemas.microsoft.com/office/drawing/2014/main" id="{4AB55353-BD0F-28BE-BD9C-41CCB1191D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AE6E6C8-39EC-FC3A-4CE5-63FB62F38DA3}"/>
              </a:ext>
            </a:extLst>
          </p:cNvPr>
          <p:cNvSpPr/>
          <p:nvPr/>
        </p:nvSpPr>
        <p:spPr>
          <a:xfrm>
            <a:off x="2553679" y="2249938"/>
            <a:ext cx="4841732" cy="35652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C89B7E-41DA-0329-7DDD-2AFA299394E9}"/>
              </a:ext>
            </a:extLst>
          </p:cNvPr>
          <p:cNvSpPr/>
          <p:nvPr/>
        </p:nvSpPr>
        <p:spPr>
          <a:xfrm>
            <a:off x="2553679" y="5245768"/>
            <a:ext cx="4841732" cy="3565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2054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Pen Test Modeling: RESULTS (3)</a:t>
            </a:r>
          </a:p>
        </p:txBody>
      </p:sp>
      <p:pic>
        <p:nvPicPr>
          <p:cNvPr id="11" name="Picture 10">
            <a:extLst>
              <a:ext uri="{FF2B5EF4-FFF2-40B4-BE49-F238E27FC236}">
                <a16:creationId xmlns:a16="http://schemas.microsoft.com/office/drawing/2014/main" id="{BDFE550E-BAA8-AFBB-7EA0-9E002D1FC122}"/>
              </a:ext>
            </a:extLst>
          </p:cNvPr>
          <p:cNvPicPr>
            <a:picLocks noChangeAspect="1"/>
          </p:cNvPicPr>
          <p:nvPr/>
        </p:nvPicPr>
        <p:blipFill rotWithShape="1">
          <a:blip r:embed="rId5"/>
          <a:srcRect b="43799"/>
          <a:stretch/>
        </p:blipFill>
        <p:spPr>
          <a:xfrm>
            <a:off x="1783673" y="1359211"/>
            <a:ext cx="8624651" cy="4505509"/>
          </a:xfrm>
          <a:prstGeom prst="rect">
            <a:avLst/>
          </a:prstGeom>
        </p:spPr>
      </p:pic>
      <p:pic>
        <p:nvPicPr>
          <p:cNvPr id="4" name="Picture 10" descr="ChatGPT Logo | 03 - PNG Logo Vector Brand Downloads (SVG, EPS)">
            <a:extLst>
              <a:ext uri="{FF2B5EF4-FFF2-40B4-BE49-F238E27FC236}">
                <a16:creationId xmlns:a16="http://schemas.microsoft.com/office/drawing/2014/main" id="{4AB55353-BD0F-28BE-BD9C-41CCB1191D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45A655-CBA2-37E8-06E4-FC129B94BA59}"/>
              </a:ext>
            </a:extLst>
          </p:cNvPr>
          <p:cNvSpPr/>
          <p:nvPr/>
        </p:nvSpPr>
        <p:spPr>
          <a:xfrm>
            <a:off x="2489511" y="2089517"/>
            <a:ext cx="4841732" cy="35652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ACBFA55-D059-D311-F38F-A59DC3FBE74A}"/>
              </a:ext>
            </a:extLst>
          </p:cNvPr>
          <p:cNvSpPr/>
          <p:nvPr/>
        </p:nvSpPr>
        <p:spPr>
          <a:xfrm>
            <a:off x="2489511" y="3798857"/>
            <a:ext cx="4841732" cy="35652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280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Pen Test Modeling: RESULTS (4)</a:t>
            </a:r>
          </a:p>
        </p:txBody>
      </p:sp>
      <p:pic>
        <p:nvPicPr>
          <p:cNvPr id="11" name="Picture 10">
            <a:extLst>
              <a:ext uri="{FF2B5EF4-FFF2-40B4-BE49-F238E27FC236}">
                <a16:creationId xmlns:a16="http://schemas.microsoft.com/office/drawing/2014/main" id="{BDFE550E-BAA8-AFBB-7EA0-9E002D1FC122}"/>
              </a:ext>
            </a:extLst>
          </p:cNvPr>
          <p:cNvPicPr>
            <a:picLocks noChangeAspect="1"/>
          </p:cNvPicPr>
          <p:nvPr/>
        </p:nvPicPr>
        <p:blipFill rotWithShape="1">
          <a:blip r:embed="rId5"/>
          <a:srcRect t="56201"/>
          <a:stretch/>
        </p:blipFill>
        <p:spPr>
          <a:xfrm>
            <a:off x="1610211" y="1379620"/>
            <a:ext cx="8624651" cy="3511261"/>
          </a:xfrm>
          <a:prstGeom prst="rect">
            <a:avLst/>
          </a:prstGeom>
        </p:spPr>
      </p:pic>
      <p:pic>
        <p:nvPicPr>
          <p:cNvPr id="4" name="Picture 10" descr="ChatGPT Logo | 03 - PNG Logo Vector Brand Downloads (SVG, EPS)">
            <a:extLst>
              <a:ext uri="{FF2B5EF4-FFF2-40B4-BE49-F238E27FC236}">
                <a16:creationId xmlns:a16="http://schemas.microsoft.com/office/drawing/2014/main" id="{4AB55353-BD0F-28BE-BD9C-41CCB1191D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3F5FB71-03D5-2E97-4A62-E28E0E131548}"/>
              </a:ext>
            </a:extLst>
          </p:cNvPr>
          <p:cNvSpPr/>
          <p:nvPr/>
        </p:nvSpPr>
        <p:spPr>
          <a:xfrm>
            <a:off x="2425343" y="3822065"/>
            <a:ext cx="4841732" cy="35652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96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1618"/>
            <a:ext cx="10188739"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RED TEAM MODELING: PROMPT</a:t>
            </a:r>
          </a:p>
        </p:txBody>
      </p:sp>
      <p:pic>
        <p:nvPicPr>
          <p:cNvPr id="7" name="Picture 6">
            <a:extLst>
              <a:ext uri="{FF2B5EF4-FFF2-40B4-BE49-F238E27FC236}">
                <a16:creationId xmlns:a16="http://schemas.microsoft.com/office/drawing/2014/main" id="{3586A4D3-D2F9-6F59-A40D-826A8292484C}"/>
              </a:ext>
            </a:extLst>
          </p:cNvPr>
          <p:cNvPicPr>
            <a:picLocks noChangeAspect="1"/>
          </p:cNvPicPr>
          <p:nvPr/>
        </p:nvPicPr>
        <p:blipFill rotWithShape="1">
          <a:blip r:embed="rId4"/>
          <a:srcRect l="13251" t="52613" r="7552"/>
          <a:stretch/>
        </p:blipFill>
        <p:spPr>
          <a:xfrm>
            <a:off x="5608266" y="993280"/>
            <a:ext cx="5891584" cy="2945951"/>
          </a:xfrm>
          <a:prstGeom prst="rect">
            <a:avLst/>
          </a:prstGeom>
        </p:spPr>
      </p:pic>
      <p:sp>
        <p:nvSpPr>
          <p:cNvPr id="4" name="Rectangle 3">
            <a:extLst>
              <a:ext uri="{FF2B5EF4-FFF2-40B4-BE49-F238E27FC236}">
                <a16:creationId xmlns:a16="http://schemas.microsoft.com/office/drawing/2014/main" id="{BC786342-B297-F920-FA5A-814DACB55600}"/>
              </a:ext>
            </a:extLst>
          </p:cNvPr>
          <p:cNvSpPr/>
          <p:nvPr/>
        </p:nvSpPr>
        <p:spPr>
          <a:xfrm>
            <a:off x="5608266" y="1016358"/>
            <a:ext cx="5888736" cy="29443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RED TEAM PROMPT</a:t>
            </a:r>
          </a:p>
        </p:txBody>
      </p:sp>
      <p:pic>
        <p:nvPicPr>
          <p:cNvPr id="6" name="Picture 5">
            <a:extLst>
              <a:ext uri="{FF2B5EF4-FFF2-40B4-BE49-F238E27FC236}">
                <a16:creationId xmlns:a16="http://schemas.microsoft.com/office/drawing/2014/main" id="{0B13938A-8C63-399D-EA4A-49E361FACFE3}"/>
              </a:ext>
            </a:extLst>
          </p:cNvPr>
          <p:cNvPicPr>
            <a:picLocks noChangeAspect="1"/>
          </p:cNvPicPr>
          <p:nvPr/>
        </p:nvPicPr>
        <p:blipFill>
          <a:blip r:embed="rId5"/>
          <a:stretch>
            <a:fillRect/>
          </a:stretch>
        </p:blipFill>
        <p:spPr>
          <a:xfrm>
            <a:off x="975052" y="1005980"/>
            <a:ext cx="4619586" cy="5047488"/>
          </a:xfrm>
          <a:prstGeom prst="rect">
            <a:avLst/>
          </a:prstGeom>
        </p:spPr>
      </p:pic>
      <p:pic>
        <p:nvPicPr>
          <p:cNvPr id="11" name="Picture 10">
            <a:extLst>
              <a:ext uri="{FF2B5EF4-FFF2-40B4-BE49-F238E27FC236}">
                <a16:creationId xmlns:a16="http://schemas.microsoft.com/office/drawing/2014/main" id="{F3754DCC-42D8-4550-7E5D-39592C33C73F}"/>
              </a:ext>
            </a:extLst>
          </p:cNvPr>
          <p:cNvPicPr>
            <a:picLocks noChangeAspect="1"/>
          </p:cNvPicPr>
          <p:nvPr/>
        </p:nvPicPr>
        <p:blipFill>
          <a:blip r:embed="rId6"/>
          <a:stretch>
            <a:fillRect/>
          </a:stretch>
        </p:blipFill>
        <p:spPr>
          <a:xfrm>
            <a:off x="5594638" y="1010840"/>
            <a:ext cx="5918840" cy="3861938"/>
          </a:xfrm>
          <a:prstGeom prst="rect">
            <a:avLst/>
          </a:prstGeom>
        </p:spPr>
      </p:pic>
      <p:pic>
        <p:nvPicPr>
          <p:cNvPr id="12" name="Picture 10" descr="ChatGPT Logo | 03 - PNG Logo Vector Brand Downloads (SVG, EPS)">
            <a:extLst>
              <a:ext uri="{FF2B5EF4-FFF2-40B4-BE49-F238E27FC236}">
                <a16:creationId xmlns:a16="http://schemas.microsoft.com/office/drawing/2014/main" id="{F946BEB1-65B7-CB4F-DFE6-FA84447D47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206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2" y="40005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RED TEAM MODELING: Results (1)</a:t>
            </a:r>
          </a:p>
        </p:txBody>
      </p:sp>
      <p:pic>
        <p:nvPicPr>
          <p:cNvPr id="9" name="Picture 8">
            <a:extLst>
              <a:ext uri="{FF2B5EF4-FFF2-40B4-BE49-F238E27FC236}">
                <a16:creationId xmlns:a16="http://schemas.microsoft.com/office/drawing/2014/main" id="{14A382F0-AE77-E1AD-E11E-DB4977BFCAEE}"/>
              </a:ext>
            </a:extLst>
          </p:cNvPr>
          <p:cNvPicPr>
            <a:picLocks noChangeAspect="1"/>
          </p:cNvPicPr>
          <p:nvPr/>
        </p:nvPicPr>
        <p:blipFill rotWithShape="1">
          <a:blip r:embed="rId5"/>
          <a:srcRect l="6550" t="25145" r="27432" b="33345"/>
          <a:stretch/>
        </p:blipFill>
        <p:spPr>
          <a:xfrm>
            <a:off x="1453705" y="955814"/>
            <a:ext cx="8941579" cy="4946372"/>
          </a:xfrm>
          <a:prstGeom prst="rect">
            <a:avLst/>
          </a:prstGeom>
        </p:spPr>
      </p:pic>
      <p:pic>
        <p:nvPicPr>
          <p:cNvPr id="13" name="Picture 10" descr="ChatGPT Logo | 03 - PNG Logo Vector Brand Downloads (SVG, EPS)">
            <a:extLst>
              <a:ext uri="{FF2B5EF4-FFF2-40B4-BE49-F238E27FC236}">
                <a16:creationId xmlns:a16="http://schemas.microsoft.com/office/drawing/2014/main" id="{6792B8E4-C5FF-9826-666E-33C1BDE69C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D12127B-681A-8FA2-5CD1-D1908AF92FFE}"/>
              </a:ext>
            </a:extLst>
          </p:cNvPr>
          <p:cNvSpPr/>
          <p:nvPr/>
        </p:nvSpPr>
        <p:spPr>
          <a:xfrm>
            <a:off x="7719238" y="1876926"/>
            <a:ext cx="558488" cy="312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3ABFF1-9D44-79E4-6E80-023A4C6FDB14}"/>
              </a:ext>
            </a:extLst>
          </p:cNvPr>
          <p:cNvSpPr/>
          <p:nvPr/>
        </p:nvSpPr>
        <p:spPr>
          <a:xfrm>
            <a:off x="3524227" y="2695074"/>
            <a:ext cx="935477" cy="2562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49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2" y="40005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RED TEAM MODELING: Results (2)</a:t>
            </a:r>
          </a:p>
        </p:txBody>
      </p:sp>
      <p:pic>
        <p:nvPicPr>
          <p:cNvPr id="9" name="Picture 8">
            <a:extLst>
              <a:ext uri="{FF2B5EF4-FFF2-40B4-BE49-F238E27FC236}">
                <a16:creationId xmlns:a16="http://schemas.microsoft.com/office/drawing/2014/main" id="{14A382F0-AE77-E1AD-E11E-DB4977BFCAEE}"/>
              </a:ext>
            </a:extLst>
          </p:cNvPr>
          <p:cNvPicPr>
            <a:picLocks noChangeAspect="1"/>
          </p:cNvPicPr>
          <p:nvPr/>
        </p:nvPicPr>
        <p:blipFill rotWithShape="1">
          <a:blip r:embed="rId5"/>
          <a:srcRect l="6550" t="66655" r="28885"/>
          <a:stretch/>
        </p:blipFill>
        <p:spPr>
          <a:xfrm>
            <a:off x="1366427" y="1126034"/>
            <a:ext cx="9012815" cy="4095217"/>
          </a:xfrm>
          <a:prstGeom prst="rect">
            <a:avLst/>
          </a:prstGeom>
        </p:spPr>
      </p:pic>
      <p:pic>
        <p:nvPicPr>
          <p:cNvPr id="13" name="Picture 10" descr="ChatGPT Logo | 03 - PNG Logo Vector Brand Downloads (SVG, EPS)">
            <a:extLst>
              <a:ext uri="{FF2B5EF4-FFF2-40B4-BE49-F238E27FC236}">
                <a16:creationId xmlns:a16="http://schemas.microsoft.com/office/drawing/2014/main" id="{6792B8E4-C5FF-9826-666E-33C1BDE69C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519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2" y="40005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RED TEAM MODELING: Results (3)</a:t>
            </a:r>
          </a:p>
        </p:txBody>
      </p:sp>
      <p:pic>
        <p:nvPicPr>
          <p:cNvPr id="12" name="Picture 11">
            <a:extLst>
              <a:ext uri="{FF2B5EF4-FFF2-40B4-BE49-F238E27FC236}">
                <a16:creationId xmlns:a16="http://schemas.microsoft.com/office/drawing/2014/main" id="{46619AEC-AEEC-93D1-C8D7-A455DD4E185E}"/>
              </a:ext>
            </a:extLst>
          </p:cNvPr>
          <p:cNvPicPr>
            <a:picLocks noChangeAspect="1"/>
          </p:cNvPicPr>
          <p:nvPr/>
        </p:nvPicPr>
        <p:blipFill rotWithShape="1">
          <a:blip r:embed="rId5"/>
          <a:srcRect l="9504" t="35701" r="29060" b="22795"/>
          <a:stretch/>
        </p:blipFill>
        <p:spPr>
          <a:xfrm>
            <a:off x="1517190" y="1079446"/>
            <a:ext cx="9157620" cy="5019392"/>
          </a:xfrm>
          <a:prstGeom prst="rect">
            <a:avLst/>
          </a:prstGeom>
        </p:spPr>
      </p:pic>
      <p:pic>
        <p:nvPicPr>
          <p:cNvPr id="13" name="Picture 10" descr="ChatGPT Logo | 03 - PNG Logo Vector Brand Downloads (SVG, EPS)">
            <a:extLst>
              <a:ext uri="{FF2B5EF4-FFF2-40B4-BE49-F238E27FC236}">
                <a16:creationId xmlns:a16="http://schemas.microsoft.com/office/drawing/2014/main" id="{6792B8E4-C5FF-9826-666E-33C1BDE69C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E1EFB4C-E290-9703-00A2-CD3A7725D157}"/>
              </a:ext>
            </a:extLst>
          </p:cNvPr>
          <p:cNvSpPr/>
          <p:nvPr/>
        </p:nvSpPr>
        <p:spPr>
          <a:xfrm>
            <a:off x="2441384" y="1636295"/>
            <a:ext cx="7328258" cy="3605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109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2" y="40005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RED TEAM MODELING: Results (4)</a:t>
            </a:r>
          </a:p>
        </p:txBody>
      </p:sp>
      <p:pic>
        <p:nvPicPr>
          <p:cNvPr id="9" name="Picture 8">
            <a:extLst>
              <a:ext uri="{FF2B5EF4-FFF2-40B4-BE49-F238E27FC236}">
                <a16:creationId xmlns:a16="http://schemas.microsoft.com/office/drawing/2014/main" id="{14A382F0-AE77-E1AD-E11E-DB4977BFCAEE}"/>
              </a:ext>
            </a:extLst>
          </p:cNvPr>
          <p:cNvPicPr>
            <a:picLocks noChangeAspect="1"/>
          </p:cNvPicPr>
          <p:nvPr/>
        </p:nvPicPr>
        <p:blipFill rotWithShape="1">
          <a:blip r:embed="rId5"/>
          <a:srcRect l="6550" r="28623" b="74855"/>
          <a:stretch/>
        </p:blipFill>
        <p:spPr>
          <a:xfrm>
            <a:off x="1141412" y="1037780"/>
            <a:ext cx="9727643" cy="2796283"/>
          </a:xfrm>
          <a:prstGeom prst="rect">
            <a:avLst/>
          </a:prstGeom>
        </p:spPr>
      </p:pic>
      <p:pic>
        <p:nvPicPr>
          <p:cNvPr id="12" name="Picture 11">
            <a:extLst>
              <a:ext uri="{FF2B5EF4-FFF2-40B4-BE49-F238E27FC236}">
                <a16:creationId xmlns:a16="http://schemas.microsoft.com/office/drawing/2014/main" id="{46619AEC-AEEC-93D1-C8D7-A455DD4E185E}"/>
              </a:ext>
            </a:extLst>
          </p:cNvPr>
          <p:cNvPicPr>
            <a:picLocks noChangeAspect="1"/>
          </p:cNvPicPr>
          <p:nvPr/>
        </p:nvPicPr>
        <p:blipFill rotWithShape="1">
          <a:blip r:embed="rId6"/>
          <a:srcRect l="9504" t="77995" r="20504"/>
          <a:stretch/>
        </p:blipFill>
        <p:spPr>
          <a:xfrm>
            <a:off x="1141409" y="3834310"/>
            <a:ext cx="9727643" cy="2237059"/>
          </a:xfrm>
          <a:prstGeom prst="rect">
            <a:avLst/>
          </a:prstGeom>
        </p:spPr>
      </p:pic>
      <p:pic>
        <p:nvPicPr>
          <p:cNvPr id="13" name="Picture 10" descr="ChatGPT Logo | 03 - PNG Logo Vector Brand Downloads (SVG, EPS)">
            <a:extLst>
              <a:ext uri="{FF2B5EF4-FFF2-40B4-BE49-F238E27FC236}">
                <a16:creationId xmlns:a16="http://schemas.microsoft.com/office/drawing/2014/main" id="{6792B8E4-C5FF-9826-666E-33C1BDE69C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2933" b="23859"/>
          <a:stretch/>
        </p:blipFill>
        <p:spPr bwMode="auto">
          <a:xfrm>
            <a:off x="9270090" y="5864720"/>
            <a:ext cx="2921910" cy="9716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7D1D5B-71DE-3EA2-F23F-DC06557A80B5}"/>
              </a:ext>
            </a:extLst>
          </p:cNvPr>
          <p:cNvSpPr/>
          <p:nvPr/>
        </p:nvSpPr>
        <p:spPr>
          <a:xfrm>
            <a:off x="1960122" y="3288632"/>
            <a:ext cx="6606362" cy="3456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EDDE7C-AD13-C5F7-DD50-20B45B3CEAE9}"/>
              </a:ext>
            </a:extLst>
          </p:cNvPr>
          <p:cNvSpPr/>
          <p:nvPr/>
        </p:nvSpPr>
        <p:spPr>
          <a:xfrm>
            <a:off x="1960122" y="4688597"/>
            <a:ext cx="6606362" cy="3456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553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b="-136"/>
          <a:stretch/>
        </p:blipFill>
        <p:spPr>
          <a:xfrm>
            <a:off x="-18288" y="-18288"/>
            <a:ext cx="12252960" cy="6915436"/>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986697" y="1854431"/>
            <a:ext cx="10098398" cy="15745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Offline LLM Threat Modeling Setup</a:t>
            </a:r>
          </a:p>
        </p:txBody>
      </p:sp>
    </p:spTree>
    <p:extLst>
      <p:ext uri="{BB962C8B-B14F-4D97-AF65-F5344CB8AC3E}">
        <p14:creationId xmlns:p14="http://schemas.microsoft.com/office/powerpoint/2010/main" val="2600706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3" y="618518"/>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err="1">
                <a:solidFill>
                  <a:srgbClr val="0070C0"/>
                </a:solidFill>
              </a:rPr>
              <a:t>LLava</a:t>
            </a:r>
            <a:r>
              <a:rPr lang="en-US" dirty="0">
                <a:solidFill>
                  <a:srgbClr val="0070C0"/>
                </a:solidFill>
              </a:rPr>
              <a:t>: PoC HARDWARE (GCP)</a:t>
            </a:r>
          </a:p>
        </p:txBody>
      </p:sp>
      <p:graphicFrame>
        <p:nvGraphicFramePr>
          <p:cNvPr id="15" name="Table 14">
            <a:extLst>
              <a:ext uri="{FF2B5EF4-FFF2-40B4-BE49-F238E27FC236}">
                <a16:creationId xmlns:a16="http://schemas.microsoft.com/office/drawing/2014/main" id="{C3A604D6-ED6C-E61F-AE17-52408BDB73ED}"/>
              </a:ext>
            </a:extLst>
          </p:cNvPr>
          <p:cNvGraphicFramePr>
            <a:graphicFrameLocks noGrp="1"/>
          </p:cNvGraphicFramePr>
          <p:nvPr>
            <p:extLst>
              <p:ext uri="{D42A27DB-BD31-4B8C-83A1-F6EECF244321}">
                <p14:modId xmlns:p14="http://schemas.microsoft.com/office/powerpoint/2010/main" val="1253551461"/>
              </p:ext>
            </p:extLst>
          </p:nvPr>
        </p:nvGraphicFramePr>
        <p:xfrm>
          <a:off x="6096000" y="1869760"/>
          <a:ext cx="5572524" cy="2682240"/>
        </p:xfrm>
        <a:graphic>
          <a:graphicData uri="http://schemas.openxmlformats.org/drawingml/2006/table">
            <a:tbl>
              <a:tblPr firstRow="1" bandRow="1">
                <a:tableStyleId>{5C22544A-7EE6-4342-B048-85BDC9FD1C3A}</a:tableStyleId>
              </a:tblPr>
              <a:tblGrid>
                <a:gridCol w="1563286">
                  <a:extLst>
                    <a:ext uri="{9D8B030D-6E8A-4147-A177-3AD203B41FA5}">
                      <a16:colId xmlns:a16="http://schemas.microsoft.com/office/drawing/2014/main" val="1093371852"/>
                    </a:ext>
                  </a:extLst>
                </a:gridCol>
                <a:gridCol w="1561439">
                  <a:extLst>
                    <a:ext uri="{9D8B030D-6E8A-4147-A177-3AD203B41FA5}">
                      <a16:colId xmlns:a16="http://schemas.microsoft.com/office/drawing/2014/main" val="1664446386"/>
                    </a:ext>
                  </a:extLst>
                </a:gridCol>
                <a:gridCol w="340242">
                  <a:extLst>
                    <a:ext uri="{9D8B030D-6E8A-4147-A177-3AD203B41FA5}">
                      <a16:colId xmlns:a16="http://schemas.microsoft.com/office/drawing/2014/main" val="2401665261"/>
                    </a:ext>
                  </a:extLst>
                </a:gridCol>
                <a:gridCol w="2107557">
                  <a:extLst>
                    <a:ext uri="{9D8B030D-6E8A-4147-A177-3AD203B41FA5}">
                      <a16:colId xmlns:a16="http://schemas.microsoft.com/office/drawing/2014/main" val="823310946"/>
                    </a:ext>
                  </a:extLst>
                </a:gridCol>
              </a:tblGrid>
              <a:tr h="370840">
                <a:tc>
                  <a:txBody>
                    <a:bodyPr/>
                    <a:lstStyle/>
                    <a:p>
                      <a:pPr algn="r"/>
                      <a:r>
                        <a:rPr lang="en-US" dirty="0">
                          <a:solidFill>
                            <a:schemeClr val="bg1"/>
                          </a:solidFill>
                        </a:rPr>
                        <a:t>Category</a:t>
                      </a:r>
                    </a:p>
                  </a:txBody>
                  <a:tcPr>
                    <a:noFill/>
                  </a:tcPr>
                </a:tc>
                <a:tc>
                  <a:txBody>
                    <a:bodyPr/>
                    <a:lstStyle/>
                    <a:p>
                      <a:pPr algn="r"/>
                      <a:r>
                        <a:rPr lang="en-US" dirty="0">
                          <a:solidFill>
                            <a:schemeClr val="bg1"/>
                          </a:solidFill>
                        </a:rPr>
                        <a:t>Hardware</a:t>
                      </a:r>
                    </a:p>
                  </a:txBody>
                  <a:tcPr>
                    <a:noFill/>
                  </a:tcPr>
                </a:tc>
                <a:tc>
                  <a:txBody>
                    <a:bodyPr/>
                    <a:lstStyle/>
                    <a:p>
                      <a:pPr algn="ctr"/>
                      <a:r>
                        <a:rPr lang="en-US" dirty="0">
                          <a:solidFill>
                            <a:schemeClr val="bg1"/>
                          </a:solidFill>
                        </a:rPr>
                        <a:t>#</a:t>
                      </a:r>
                    </a:p>
                  </a:txBody>
                  <a:tcPr>
                    <a:noFill/>
                  </a:tcPr>
                </a:tc>
                <a:tc>
                  <a:txBody>
                    <a:bodyPr/>
                    <a:lstStyle/>
                    <a:p>
                      <a:pPr algn="r"/>
                      <a:r>
                        <a:rPr lang="en-US" dirty="0">
                          <a:solidFill>
                            <a:schemeClr val="bg1"/>
                          </a:solidFill>
                        </a:rPr>
                        <a:t>Monthly Cost (USD)</a:t>
                      </a:r>
                    </a:p>
                  </a:txBody>
                  <a:tcPr>
                    <a:noFill/>
                  </a:tcPr>
                </a:tc>
                <a:extLst>
                  <a:ext uri="{0D108BD9-81ED-4DB2-BD59-A6C34878D82A}">
                    <a16:rowId xmlns:a16="http://schemas.microsoft.com/office/drawing/2014/main" val="360046969"/>
                  </a:ext>
                </a:extLst>
              </a:tr>
              <a:tr h="370840">
                <a:tc>
                  <a:txBody>
                    <a:bodyPr/>
                    <a:lstStyle/>
                    <a:p>
                      <a:pPr algn="r"/>
                      <a:r>
                        <a:rPr lang="en-US" b="0" dirty="0">
                          <a:solidFill>
                            <a:schemeClr val="bg1"/>
                          </a:solidFill>
                        </a:rPr>
                        <a:t>Machine Type</a:t>
                      </a:r>
                    </a:p>
                  </a:txBody>
                  <a:tcPr>
                    <a:noFill/>
                  </a:tcPr>
                </a:tc>
                <a:tc>
                  <a:txBody>
                    <a:bodyPr/>
                    <a:lstStyle/>
                    <a:p>
                      <a:pPr algn="r"/>
                      <a:r>
                        <a:rPr lang="en-US" b="0" dirty="0">
                          <a:solidFill>
                            <a:schemeClr val="bg1"/>
                          </a:solidFill>
                        </a:rPr>
                        <a:t>n1-standard-4</a:t>
                      </a:r>
                    </a:p>
                  </a:txBody>
                  <a:tcPr>
                    <a:noFill/>
                  </a:tcPr>
                </a:tc>
                <a:tc>
                  <a:txBody>
                    <a:bodyPr/>
                    <a:lstStyle/>
                    <a:p>
                      <a:pPr algn="ctr"/>
                      <a:r>
                        <a:rPr lang="en-US" b="0" dirty="0">
                          <a:solidFill>
                            <a:schemeClr val="bg1"/>
                          </a:solidFill>
                        </a:rPr>
                        <a:t>1</a:t>
                      </a:r>
                    </a:p>
                  </a:txBody>
                  <a:tcPr>
                    <a:noFill/>
                  </a:tcPr>
                </a:tc>
                <a:tc rowSpan="3">
                  <a:txBody>
                    <a:bodyPr/>
                    <a:lstStyle/>
                    <a:p>
                      <a:pPr algn="r"/>
                      <a:r>
                        <a:rPr lang="en-US" b="0" dirty="0">
                          <a:solidFill>
                            <a:schemeClr val="bg1"/>
                          </a:solidFill>
                        </a:rPr>
                        <a:t>$34.58</a:t>
                      </a:r>
                    </a:p>
                  </a:txBody>
                  <a:tcPr>
                    <a:noFill/>
                  </a:tcPr>
                </a:tc>
                <a:extLst>
                  <a:ext uri="{0D108BD9-81ED-4DB2-BD59-A6C34878D82A}">
                    <a16:rowId xmlns:a16="http://schemas.microsoft.com/office/drawing/2014/main" val="3658840552"/>
                  </a:ext>
                </a:extLst>
              </a:tr>
              <a:tr h="370840">
                <a:tc>
                  <a:txBody>
                    <a:bodyPr/>
                    <a:lstStyle/>
                    <a:p>
                      <a:pPr algn="r"/>
                      <a:r>
                        <a:rPr lang="en-US" dirty="0"/>
                        <a:t>CPU</a:t>
                      </a:r>
                    </a:p>
                  </a:txBody>
                  <a:tcPr>
                    <a:noFill/>
                  </a:tcPr>
                </a:tc>
                <a:tc>
                  <a:txBody>
                    <a:bodyPr/>
                    <a:lstStyle/>
                    <a:p>
                      <a:pPr algn="r"/>
                      <a:r>
                        <a:rPr lang="en-US" dirty="0"/>
                        <a:t>4 Core</a:t>
                      </a:r>
                    </a:p>
                  </a:txBody>
                  <a:tcPr>
                    <a:noFill/>
                  </a:tcPr>
                </a:tc>
                <a:tc>
                  <a:txBody>
                    <a:bodyPr/>
                    <a:lstStyle/>
                    <a:p>
                      <a:pPr algn="ctr"/>
                      <a:r>
                        <a:rPr lang="en-US" dirty="0"/>
                        <a:t>1</a:t>
                      </a:r>
                    </a:p>
                  </a:txBody>
                  <a:tcPr>
                    <a:noFill/>
                  </a:tcPr>
                </a:tc>
                <a:tc vMerge="1">
                  <a:txBody>
                    <a:bodyPr/>
                    <a:lstStyle/>
                    <a:p>
                      <a:pPr algn="r"/>
                      <a:endParaRPr lang="en-US" dirty="0"/>
                    </a:p>
                  </a:txBody>
                  <a:tcPr>
                    <a:noFill/>
                  </a:tcPr>
                </a:tc>
                <a:extLst>
                  <a:ext uri="{0D108BD9-81ED-4DB2-BD59-A6C34878D82A}">
                    <a16:rowId xmlns:a16="http://schemas.microsoft.com/office/drawing/2014/main" val="2965187506"/>
                  </a:ext>
                </a:extLst>
              </a:tr>
              <a:tr h="370840">
                <a:tc>
                  <a:txBody>
                    <a:bodyPr/>
                    <a:lstStyle/>
                    <a:p>
                      <a:pPr algn="r"/>
                      <a:r>
                        <a:rPr lang="en-US" dirty="0"/>
                        <a:t>RAM</a:t>
                      </a:r>
                    </a:p>
                  </a:txBody>
                  <a:tcPr>
                    <a:noFill/>
                  </a:tcPr>
                </a:tc>
                <a:tc>
                  <a:txBody>
                    <a:bodyPr/>
                    <a:lstStyle/>
                    <a:p>
                      <a:pPr algn="r"/>
                      <a:r>
                        <a:rPr lang="en-US" dirty="0"/>
                        <a:t>15GB</a:t>
                      </a:r>
                    </a:p>
                  </a:txBody>
                  <a:tcPr>
                    <a:noFill/>
                  </a:tcPr>
                </a:tc>
                <a:tc>
                  <a:txBody>
                    <a:bodyPr/>
                    <a:lstStyle/>
                    <a:p>
                      <a:pPr algn="ctr"/>
                      <a:r>
                        <a:rPr lang="en-US" dirty="0"/>
                        <a:t>1</a:t>
                      </a:r>
                    </a:p>
                  </a:txBody>
                  <a:tcPr>
                    <a:noFill/>
                  </a:tcPr>
                </a:tc>
                <a:tc vMerge="1">
                  <a:txBody>
                    <a:bodyPr/>
                    <a:lstStyle/>
                    <a:p>
                      <a:pPr algn="r"/>
                      <a:endParaRPr lang="en-US" dirty="0"/>
                    </a:p>
                  </a:txBody>
                  <a:tcPr>
                    <a:noFill/>
                  </a:tcPr>
                </a:tc>
                <a:extLst>
                  <a:ext uri="{0D108BD9-81ED-4DB2-BD59-A6C34878D82A}">
                    <a16:rowId xmlns:a16="http://schemas.microsoft.com/office/drawing/2014/main" val="3493874301"/>
                  </a:ext>
                </a:extLst>
              </a:tr>
              <a:tr h="370840">
                <a:tc>
                  <a:txBody>
                    <a:bodyPr/>
                    <a:lstStyle/>
                    <a:p>
                      <a:pPr algn="r"/>
                      <a:r>
                        <a:rPr lang="en-US" dirty="0"/>
                        <a:t>GPU</a:t>
                      </a:r>
                    </a:p>
                  </a:txBody>
                  <a:tcPr>
                    <a:noFill/>
                  </a:tcPr>
                </a:tc>
                <a:tc>
                  <a:txBody>
                    <a:bodyPr/>
                    <a:lstStyle/>
                    <a:p>
                      <a:pPr algn="r"/>
                      <a:r>
                        <a:rPr lang="en-US" dirty="0"/>
                        <a:t>NVidia T4</a:t>
                      </a:r>
                    </a:p>
                  </a:txBody>
                  <a:tcPr>
                    <a:noFill/>
                  </a:tcPr>
                </a:tc>
                <a:tc>
                  <a:txBody>
                    <a:bodyPr/>
                    <a:lstStyle/>
                    <a:p>
                      <a:pPr algn="ctr"/>
                      <a:r>
                        <a:rPr lang="en-US" dirty="0"/>
                        <a:t>1</a:t>
                      </a:r>
                    </a:p>
                  </a:txBody>
                  <a:tcPr>
                    <a:noFill/>
                  </a:tcPr>
                </a:tc>
                <a:tc>
                  <a:txBody>
                    <a:bodyPr/>
                    <a:lstStyle/>
                    <a:p>
                      <a:pPr algn="r"/>
                      <a:r>
                        <a:rPr lang="en-US" dirty="0"/>
                        <a:t>$102.20</a:t>
                      </a:r>
                    </a:p>
                  </a:txBody>
                  <a:tcPr>
                    <a:noFill/>
                  </a:tcPr>
                </a:tc>
                <a:extLst>
                  <a:ext uri="{0D108BD9-81ED-4DB2-BD59-A6C34878D82A}">
                    <a16:rowId xmlns:a16="http://schemas.microsoft.com/office/drawing/2014/main" val="1096253638"/>
                  </a:ext>
                </a:extLst>
              </a:tr>
              <a:tr h="370840">
                <a:tc>
                  <a:txBody>
                    <a:bodyPr/>
                    <a:lstStyle/>
                    <a:p>
                      <a:pPr algn="r"/>
                      <a:r>
                        <a:rPr lang="en-US" dirty="0"/>
                        <a:t>Storage</a:t>
                      </a:r>
                    </a:p>
                  </a:txBody>
                  <a:tcPr>
                    <a:noFill/>
                  </a:tcPr>
                </a:tc>
                <a:tc>
                  <a:txBody>
                    <a:bodyPr/>
                    <a:lstStyle/>
                    <a:p>
                      <a:pPr algn="r"/>
                      <a:r>
                        <a:rPr lang="en-US" dirty="0"/>
                        <a:t>250GB</a:t>
                      </a:r>
                    </a:p>
                  </a:txBody>
                  <a:tcPr>
                    <a:noFill/>
                  </a:tcPr>
                </a:tc>
                <a:tc>
                  <a:txBody>
                    <a:bodyPr/>
                    <a:lstStyle/>
                    <a:p>
                      <a:pPr algn="ctr"/>
                      <a:r>
                        <a:rPr lang="en-US" dirty="0"/>
                        <a:t>1</a:t>
                      </a:r>
                    </a:p>
                  </a:txBody>
                  <a:tcPr>
                    <a:noFill/>
                  </a:tcPr>
                </a:tc>
                <a:tc>
                  <a:txBody>
                    <a:bodyPr/>
                    <a:lstStyle/>
                    <a:p>
                      <a:pPr algn="r"/>
                      <a:r>
                        <a:rPr lang="en-US" dirty="0"/>
                        <a:t>$8.80</a:t>
                      </a:r>
                    </a:p>
                  </a:txBody>
                  <a:tcPr>
                    <a:noFill/>
                  </a:tcPr>
                </a:tc>
                <a:extLst>
                  <a:ext uri="{0D108BD9-81ED-4DB2-BD59-A6C34878D82A}">
                    <a16:rowId xmlns:a16="http://schemas.microsoft.com/office/drawing/2014/main" val="3648907804"/>
                  </a:ext>
                </a:extLst>
              </a:tr>
              <a:tr h="370840">
                <a:tc gridSpan="4">
                  <a:txBody>
                    <a:bodyPr/>
                    <a:lstStyle/>
                    <a:p>
                      <a:pPr algn="r"/>
                      <a:r>
                        <a:rPr lang="en-US" sz="2400" b="1" dirty="0"/>
                        <a:t>$145.58/month</a:t>
                      </a:r>
                    </a:p>
                  </a:txBody>
                  <a:tcPr>
                    <a:noFill/>
                  </a:tcPr>
                </a:tc>
                <a:tc hMerge="1">
                  <a:txBody>
                    <a:bodyPr/>
                    <a:lstStyle/>
                    <a:p>
                      <a:pPr algn="r"/>
                      <a:endParaRPr lang="en-US" dirty="0"/>
                    </a:p>
                  </a:txBody>
                  <a:tcPr>
                    <a:noFill/>
                  </a:tcPr>
                </a:tc>
                <a:tc hMerge="1">
                  <a:txBody>
                    <a:bodyPr/>
                    <a:lstStyle/>
                    <a:p>
                      <a:pPr algn="ctr"/>
                      <a:endParaRPr lang="en-US" dirty="0"/>
                    </a:p>
                  </a:txBody>
                  <a:tcPr>
                    <a:noFill/>
                  </a:tcPr>
                </a:tc>
                <a:tc hMerge="1">
                  <a:txBody>
                    <a:bodyPr/>
                    <a:lstStyle/>
                    <a:p>
                      <a:endParaRPr dirty="0"/>
                    </a:p>
                  </a:txBody>
                  <a:tcPr>
                    <a:noFill/>
                  </a:tcPr>
                </a:tc>
                <a:extLst>
                  <a:ext uri="{0D108BD9-81ED-4DB2-BD59-A6C34878D82A}">
                    <a16:rowId xmlns:a16="http://schemas.microsoft.com/office/drawing/2014/main" val="1237821274"/>
                  </a:ext>
                </a:extLst>
              </a:tr>
            </a:tbl>
          </a:graphicData>
        </a:graphic>
      </p:graphicFrame>
      <p:pic>
        <p:nvPicPr>
          <p:cNvPr id="11266" name="Picture 2" descr="Google Cloud Partner - Google Cloud Monitoring | NETSCOUT">
            <a:extLst>
              <a:ext uri="{FF2B5EF4-FFF2-40B4-BE49-F238E27FC236}">
                <a16:creationId xmlns:a16="http://schemas.microsoft.com/office/drawing/2014/main" id="{0CE1E796-7F74-E8D7-9714-6261FA1AF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2551" y="5034110"/>
            <a:ext cx="1492381" cy="14685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host in the Shell | Sound &amp; Vision">
            <a:extLst>
              <a:ext uri="{FF2B5EF4-FFF2-40B4-BE49-F238E27FC236}">
                <a16:creationId xmlns:a16="http://schemas.microsoft.com/office/drawing/2014/main" id="{93EF704A-CCD5-731E-0B10-64842CDBA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4243" y="1482291"/>
            <a:ext cx="5470318" cy="545689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E62E71B4-93A9-A68D-BD9E-E38D2512BACA}"/>
              </a:ext>
            </a:extLst>
          </p:cNvPr>
          <p:cNvGrpSpPr/>
          <p:nvPr/>
        </p:nvGrpSpPr>
        <p:grpSpPr>
          <a:xfrm>
            <a:off x="9334500" y="4739071"/>
            <a:ext cx="3076700" cy="2506398"/>
            <a:chOff x="7614387" y="2858155"/>
            <a:chExt cx="5539763" cy="4709930"/>
          </a:xfrm>
        </p:grpSpPr>
        <p:pic>
          <p:nvPicPr>
            <p:cNvPr id="7" name="Picture 6">
              <a:extLst>
                <a:ext uri="{FF2B5EF4-FFF2-40B4-BE49-F238E27FC236}">
                  <a16:creationId xmlns:a16="http://schemas.microsoft.com/office/drawing/2014/main" id="{E245930C-4757-CC3D-6D5A-D1C6CB7203D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8" name="Picture 2" descr="OLLAMA: The Local Playground for Large Language Models (LLMs)">
              <a:extLst>
                <a:ext uri="{FF2B5EF4-FFF2-40B4-BE49-F238E27FC236}">
                  <a16:creationId xmlns:a16="http://schemas.microsoft.com/office/drawing/2014/main" id="{4E7415F2-3869-7691-FA29-A4582AE1F2F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4766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9DC255-4F04-4922-EDFA-6BC6FE58CB6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553537" y="414159"/>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Dir(me)</a:t>
            </a:r>
          </a:p>
        </p:txBody>
      </p:sp>
      <p:pic>
        <p:nvPicPr>
          <p:cNvPr id="4104" name="Picture 8" descr="Charizard | Pokédex">
            <a:extLst>
              <a:ext uri="{FF2B5EF4-FFF2-40B4-BE49-F238E27FC236}">
                <a16:creationId xmlns:a16="http://schemas.microsoft.com/office/drawing/2014/main" id="{5D540D31-345B-C8DD-A329-A5D18DB523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711367" y="1315891"/>
            <a:ext cx="3773820" cy="2905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3BDA9A6-D05D-2260-F6A8-E5D35214940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426" b="91881" l="9182" r="89721">
                        <a14:foregroundMark x1="46507" y1="7426" x2="45609" y2="10891"/>
                        <a14:foregroundMark x1="9182" y1="59505" x2="9780" y2="62970"/>
                        <a14:foregroundMark x1="42615" y1="91485" x2="48204" y2="91881"/>
                        <a14:foregroundMark x1="89022" y1="60693" x2="89421" y2="65644"/>
                      </a14:backgroundRemoval>
                    </a14:imgEffect>
                  </a14:imgLayer>
                </a14:imgProps>
              </a:ext>
            </a:extLst>
          </a:blip>
          <a:stretch>
            <a:fillRect/>
          </a:stretch>
        </p:blipFill>
        <p:spPr>
          <a:xfrm>
            <a:off x="3944343" y="2321037"/>
            <a:ext cx="4239648" cy="4273498"/>
          </a:xfrm>
          <a:prstGeom prst="rect">
            <a:avLst/>
          </a:prstGeom>
        </p:spPr>
      </p:pic>
      <p:pic>
        <p:nvPicPr>
          <p:cNvPr id="1026" name="Picture 2" descr="Offensive Security Training | University of North Florida">
            <a:extLst>
              <a:ext uri="{FF2B5EF4-FFF2-40B4-BE49-F238E27FC236}">
                <a16:creationId xmlns:a16="http://schemas.microsoft.com/office/drawing/2014/main" id="{72576EC0-4594-D0B1-8154-E1E913A221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742" y="2936000"/>
            <a:ext cx="3083141" cy="22720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rst Look: Under Armour's 2018 HOVR Running Shoes | GearJunkie">
            <a:extLst>
              <a:ext uri="{FF2B5EF4-FFF2-40B4-BE49-F238E27FC236}">
                <a16:creationId xmlns:a16="http://schemas.microsoft.com/office/drawing/2014/main" id="{BF8D12EF-07BF-0EF2-CE35-ADFEA217704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870" b="95616" l="2214" r="96810">
                        <a14:foregroundMark x1="10482" y1="26499" x2="7357" y2="35977"/>
                        <a14:foregroundMark x1="4688" y1="37524" x2="2214" y2="31012"/>
                        <a14:foregroundMark x1="2214" y1="31012" x2="3125" y2="30883"/>
                        <a14:foregroundMark x1="76563" y1="91618" x2="70443" y2="95680"/>
                        <a14:foregroundMark x1="70443" y1="95680" x2="54036" y2="89942"/>
                        <a14:foregroundMark x1="89844" y1="5738" x2="94661" y2="11219"/>
                        <a14:foregroundMark x1="94661" y1="11219" x2="96810" y2="18182"/>
                        <a14:foregroundMark x1="96810" y1="18182" x2="95378" y2="27595"/>
                        <a14:foregroundMark x1="51042" y1="10380" x2="52930" y2="6512"/>
                        <a14:foregroundMark x1="56836" y1="3417" x2="63737" y2="1870"/>
                        <a14:foregroundMark x1="63737" y1="1870" x2="70313" y2="1870"/>
                        <a14:foregroundMark x1="59831" y1="29465" x2="59831" y2="31141"/>
                        <a14:foregroundMark x1="59831" y1="31786" x2="60156" y2="29594"/>
                        <a14:backgroundMark x1="60312" y1="29867" x2="60612" y2="30883"/>
                        <a14:backgroundMark x1="59831" y1="28240" x2="60196" y2="29476"/>
                      </a14:backgroundRemoval>
                    </a14:imgEffect>
                  </a14:imgLayer>
                </a14:imgProps>
              </a:ext>
              <a:ext uri="{28A0092B-C50C-407E-A947-70E740481C1C}">
                <a14:useLocalDpi xmlns:a14="http://schemas.microsoft.com/office/drawing/2010/main" val="0"/>
              </a:ext>
            </a:extLst>
          </a:blip>
          <a:srcRect/>
          <a:stretch>
            <a:fillRect/>
          </a:stretch>
        </p:blipFill>
        <p:spPr bwMode="auto">
          <a:xfrm>
            <a:off x="2962003" y="2028471"/>
            <a:ext cx="1680320" cy="1696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NS Institute - Wikipedia">
            <a:extLst>
              <a:ext uri="{FF2B5EF4-FFF2-40B4-BE49-F238E27FC236}">
                <a16:creationId xmlns:a16="http://schemas.microsoft.com/office/drawing/2014/main" id="{B710D103-832A-4B3C-3EB0-614F7248CB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6563" y="4221404"/>
            <a:ext cx="2481163" cy="91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038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3" y="618518"/>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err="1">
                <a:solidFill>
                  <a:srgbClr val="0070C0"/>
                </a:solidFill>
              </a:rPr>
              <a:t>LLava</a:t>
            </a:r>
            <a:r>
              <a:rPr lang="en-US" dirty="0">
                <a:solidFill>
                  <a:srgbClr val="0070C0"/>
                </a:solidFill>
              </a:rPr>
              <a:t>: PoC Software &amp; Models</a:t>
            </a:r>
          </a:p>
        </p:txBody>
      </p:sp>
      <p:sp>
        <p:nvSpPr>
          <p:cNvPr id="3" name="Content Placeholder 2">
            <a:extLst>
              <a:ext uri="{FF2B5EF4-FFF2-40B4-BE49-F238E27FC236}">
                <a16:creationId xmlns:a16="http://schemas.microsoft.com/office/drawing/2014/main" id="{94A9EB47-9E7B-75C8-7FAC-5BD1FCCAC309}"/>
              </a:ext>
            </a:extLst>
          </p:cNvPr>
          <p:cNvSpPr txBox="1">
            <a:spLocks/>
          </p:cNvSpPr>
          <p:nvPr/>
        </p:nvSpPr>
        <p:spPr>
          <a:xfrm>
            <a:off x="6608993" y="1526676"/>
            <a:ext cx="3987771" cy="503418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solidFill>
                  <a:srgbClr val="002060"/>
                </a:solidFill>
              </a:rPr>
              <a:t>Software Dependencies </a:t>
            </a:r>
          </a:p>
          <a:p>
            <a:pPr lvl="1"/>
            <a:r>
              <a:rPr lang="en-US" sz="2200" dirty="0">
                <a:solidFill>
                  <a:srgbClr val="002060"/>
                </a:solidFill>
              </a:rPr>
              <a:t>OS (Ubuntu)</a:t>
            </a:r>
          </a:p>
          <a:p>
            <a:pPr lvl="1"/>
            <a:r>
              <a:rPr lang="en-US" sz="2200" dirty="0">
                <a:solidFill>
                  <a:srgbClr val="002060"/>
                </a:solidFill>
              </a:rPr>
              <a:t>Docker + GPU Support</a:t>
            </a:r>
          </a:p>
          <a:p>
            <a:pPr lvl="1"/>
            <a:r>
              <a:rPr lang="en-US" sz="2200" dirty="0">
                <a:solidFill>
                  <a:srgbClr val="002060"/>
                </a:solidFill>
              </a:rPr>
              <a:t>Python3</a:t>
            </a:r>
          </a:p>
          <a:p>
            <a:pPr lvl="1"/>
            <a:r>
              <a:rPr lang="en-US" sz="2200" dirty="0">
                <a:solidFill>
                  <a:srgbClr val="002060"/>
                </a:solidFill>
              </a:rPr>
              <a:t>CUDA Drivers</a:t>
            </a:r>
          </a:p>
          <a:p>
            <a:pPr lvl="1"/>
            <a:r>
              <a:rPr lang="en-US" sz="2200" dirty="0">
                <a:solidFill>
                  <a:srgbClr val="002060"/>
                </a:solidFill>
              </a:rPr>
              <a:t>Open </a:t>
            </a:r>
            <a:r>
              <a:rPr lang="en-US" sz="2200" dirty="0" err="1">
                <a:solidFill>
                  <a:srgbClr val="002060"/>
                </a:solidFill>
              </a:rPr>
              <a:t>WebUI</a:t>
            </a:r>
            <a:endParaRPr lang="en-US" sz="2200" dirty="0">
              <a:solidFill>
                <a:srgbClr val="002060"/>
              </a:solidFill>
            </a:endParaRPr>
          </a:p>
          <a:p>
            <a:pPr lvl="1"/>
            <a:r>
              <a:rPr lang="en-US" sz="2200" dirty="0">
                <a:solidFill>
                  <a:srgbClr val="002060"/>
                </a:solidFill>
              </a:rPr>
              <a:t>NGINX</a:t>
            </a:r>
          </a:p>
          <a:p>
            <a:r>
              <a:rPr lang="en-US" dirty="0">
                <a:solidFill>
                  <a:srgbClr val="002060"/>
                </a:solidFill>
              </a:rPr>
              <a:t>Models</a:t>
            </a:r>
          </a:p>
          <a:p>
            <a:pPr lvl="1"/>
            <a:r>
              <a:rPr lang="en-US" sz="2200" dirty="0" err="1">
                <a:solidFill>
                  <a:srgbClr val="002060"/>
                </a:solidFill>
              </a:rPr>
              <a:t>LLaVa</a:t>
            </a:r>
            <a:r>
              <a:rPr lang="en-US" sz="2200" dirty="0">
                <a:solidFill>
                  <a:srgbClr val="002060"/>
                </a:solidFill>
              </a:rPr>
              <a:t> 13B or 34B</a:t>
            </a:r>
          </a:p>
          <a:p>
            <a:pPr lvl="1"/>
            <a:r>
              <a:rPr lang="en-US" sz="2200" dirty="0" err="1">
                <a:solidFill>
                  <a:srgbClr val="002060"/>
                </a:solidFill>
              </a:rPr>
              <a:t>Ollama</a:t>
            </a:r>
            <a:endParaRPr lang="en-US" sz="2200" dirty="0">
              <a:solidFill>
                <a:srgbClr val="002060"/>
              </a:solidFill>
            </a:endParaRPr>
          </a:p>
        </p:txBody>
      </p:sp>
      <p:sp>
        <p:nvSpPr>
          <p:cNvPr id="7" name="Content Placeholder 2">
            <a:extLst>
              <a:ext uri="{FF2B5EF4-FFF2-40B4-BE49-F238E27FC236}">
                <a16:creationId xmlns:a16="http://schemas.microsoft.com/office/drawing/2014/main" id="{828A910E-4B1E-81F4-1A14-D106C18B9F07}"/>
              </a:ext>
            </a:extLst>
          </p:cNvPr>
          <p:cNvSpPr txBox="1">
            <a:spLocks/>
          </p:cNvSpPr>
          <p:nvPr/>
        </p:nvSpPr>
        <p:spPr>
          <a:xfrm>
            <a:off x="9753204" y="1704009"/>
            <a:ext cx="8634845" cy="452881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solidFill>
                <a:srgbClr val="002060"/>
              </a:solidFill>
            </a:endParaRPr>
          </a:p>
          <a:p>
            <a:endParaRPr lang="en-US" sz="2600" dirty="0">
              <a:solidFill>
                <a:srgbClr val="002060"/>
              </a:solidFill>
            </a:endParaRPr>
          </a:p>
        </p:txBody>
      </p:sp>
      <p:pic>
        <p:nvPicPr>
          <p:cNvPr id="8" name="Picture 10" descr="Scandal">
            <a:extLst>
              <a:ext uri="{FF2B5EF4-FFF2-40B4-BE49-F238E27FC236}">
                <a16:creationId xmlns:a16="http://schemas.microsoft.com/office/drawing/2014/main" id="{6E7B9519-E0A7-D1C0-6893-3276C4DC91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47457" y="1898743"/>
            <a:ext cx="5206024" cy="3689257"/>
          </a:xfrm>
          <a:prstGeom prst="round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A1221940-8A79-68AA-1784-01DCEDC63421}"/>
              </a:ext>
            </a:extLst>
          </p:cNvPr>
          <p:cNvGrpSpPr/>
          <p:nvPr/>
        </p:nvGrpSpPr>
        <p:grpSpPr>
          <a:xfrm>
            <a:off x="9334500" y="4739071"/>
            <a:ext cx="3076700" cy="2506398"/>
            <a:chOff x="7614387" y="2858155"/>
            <a:chExt cx="5539763" cy="4709930"/>
          </a:xfrm>
        </p:grpSpPr>
        <p:pic>
          <p:nvPicPr>
            <p:cNvPr id="11" name="Picture 10">
              <a:extLst>
                <a:ext uri="{FF2B5EF4-FFF2-40B4-BE49-F238E27FC236}">
                  <a16:creationId xmlns:a16="http://schemas.microsoft.com/office/drawing/2014/main" id="{6B5E7D12-AB07-97AE-3BA1-6AC27F21A93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12" name="Picture 2" descr="OLLAMA: The Local Playground for Large Language Models (LLMs)">
              <a:extLst>
                <a:ext uri="{FF2B5EF4-FFF2-40B4-BE49-F238E27FC236}">
                  <a16:creationId xmlns:a16="http://schemas.microsoft.com/office/drawing/2014/main" id="{9ABFE55B-6264-639F-C1F0-165ADB6B48E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43066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3" y="618518"/>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err="1">
                <a:solidFill>
                  <a:srgbClr val="0070C0"/>
                </a:solidFill>
              </a:rPr>
              <a:t>LLava</a:t>
            </a:r>
            <a:r>
              <a:rPr lang="en-US" dirty="0">
                <a:solidFill>
                  <a:srgbClr val="0070C0"/>
                </a:solidFill>
              </a:rPr>
              <a:t>: Setup PREREQUISITES</a:t>
            </a:r>
          </a:p>
        </p:txBody>
      </p:sp>
      <p:sp>
        <p:nvSpPr>
          <p:cNvPr id="3" name="Content Placeholder 2">
            <a:extLst>
              <a:ext uri="{FF2B5EF4-FFF2-40B4-BE49-F238E27FC236}">
                <a16:creationId xmlns:a16="http://schemas.microsoft.com/office/drawing/2014/main" id="{0F50EC57-BD27-86C6-4DD3-4525A0C68D35}"/>
              </a:ext>
            </a:extLst>
          </p:cNvPr>
          <p:cNvSpPr txBox="1">
            <a:spLocks/>
          </p:cNvSpPr>
          <p:nvPr/>
        </p:nvSpPr>
        <p:spPr>
          <a:xfrm>
            <a:off x="784065" y="1482291"/>
            <a:ext cx="10623868" cy="4656744"/>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apt-get update</a:t>
            </a: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apt-get install -y build-essential dkms curl gnupg2 software-properties-common nginx</a:t>
            </a:r>
          </a:p>
          <a:p>
            <a:pPr marL="0" indent="0">
              <a:spcBef>
                <a:spcPts val="0"/>
              </a:spcBef>
              <a:buNone/>
            </a:pPr>
            <a:r>
              <a:rPr lang="en-US" sz="1200" dirty="0" err="1">
                <a:solidFill>
                  <a:srgbClr val="FFFFFF"/>
                </a:solidFill>
                <a:effectLst/>
                <a:latin typeface="Courier" panose="02070309020205020404" pitchFamily="49" charset="0"/>
              </a:rPr>
              <a:t>wget</a:t>
            </a:r>
            <a:r>
              <a:rPr lang="en-US" sz="1200" dirty="0">
                <a:solidFill>
                  <a:srgbClr val="FFFFFF"/>
                </a:solidFill>
                <a:effectLst/>
                <a:latin typeface="Courier" panose="02070309020205020404" pitchFamily="49" charset="0"/>
              </a:rPr>
              <a:t> https://</a:t>
            </a:r>
            <a:r>
              <a:rPr lang="en-US" sz="1200" dirty="0" err="1">
                <a:solidFill>
                  <a:srgbClr val="FFFFFF"/>
                </a:solidFill>
                <a:effectLst/>
                <a:latin typeface="Courier" panose="02070309020205020404" pitchFamily="49" charset="0"/>
              </a:rPr>
              <a:t>developer.download.nvidia.com</a:t>
            </a:r>
            <a:r>
              <a:rPr lang="en-US" sz="1200" dirty="0">
                <a:solidFill>
                  <a:srgbClr val="FFFFFF"/>
                </a:solidFill>
                <a:effectLst/>
                <a:latin typeface="Courier" panose="02070309020205020404" pitchFamily="49" charset="0"/>
              </a:rPr>
              <a:t>/compute/</a:t>
            </a:r>
            <a:r>
              <a:rPr lang="en-US" sz="1200" dirty="0" err="1">
                <a:solidFill>
                  <a:srgbClr val="FFFFFF"/>
                </a:solidFill>
                <a:effectLst/>
                <a:latin typeface="Courier" panose="02070309020205020404" pitchFamily="49" charset="0"/>
              </a:rPr>
              <a:t>cuda</a:t>
            </a:r>
            <a:r>
              <a:rPr lang="en-US" sz="1200" dirty="0">
                <a:solidFill>
                  <a:srgbClr val="FFFFFF"/>
                </a:solidFill>
                <a:effectLst/>
                <a:latin typeface="Courier" panose="02070309020205020404" pitchFamily="49" charset="0"/>
              </a:rPr>
              <a:t>/repos/ubuntu2004/x86_64/cuda-ubuntu2004.pin</a:t>
            </a: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mv cuda-ubuntu2004.pin /</a:t>
            </a:r>
            <a:r>
              <a:rPr lang="en-US" sz="1200" dirty="0" err="1">
                <a:solidFill>
                  <a:srgbClr val="FFFFFF"/>
                </a:solidFill>
                <a:effectLst/>
                <a:latin typeface="Courier" panose="02070309020205020404" pitchFamily="49" charset="0"/>
              </a:rPr>
              <a:t>etc</a:t>
            </a:r>
            <a:r>
              <a:rPr lang="en-US" sz="1200" dirty="0">
                <a:solidFill>
                  <a:srgbClr val="FFFFFF"/>
                </a:solidFill>
                <a:effectLst/>
                <a:latin typeface="Courier" panose="02070309020205020404" pitchFamily="49" charset="0"/>
              </a:rPr>
              <a:t>/apt/</a:t>
            </a:r>
            <a:r>
              <a:rPr lang="en-US" sz="1200" dirty="0" err="1">
                <a:solidFill>
                  <a:srgbClr val="FFFFFF"/>
                </a:solidFill>
                <a:effectLst/>
                <a:latin typeface="Courier" panose="02070309020205020404" pitchFamily="49" charset="0"/>
              </a:rPr>
              <a:t>preferences.d</a:t>
            </a:r>
            <a:r>
              <a:rPr lang="en-US" sz="1200" dirty="0">
                <a:solidFill>
                  <a:srgbClr val="FFFFFF"/>
                </a:solidFill>
                <a:effectLst/>
                <a:latin typeface="Courier" panose="02070309020205020404" pitchFamily="49" charset="0"/>
              </a:rPr>
              <a:t>/cuda-repository-pin-600</a:t>
            </a:r>
          </a:p>
          <a:p>
            <a:pPr marL="0" indent="0">
              <a:spcBef>
                <a:spcPts val="0"/>
              </a:spcBef>
              <a:buNone/>
            </a:pPr>
            <a:r>
              <a:rPr lang="en-US" sz="1200" dirty="0" err="1">
                <a:solidFill>
                  <a:srgbClr val="FFFFFF"/>
                </a:solidFill>
                <a:effectLst/>
                <a:latin typeface="Courier" panose="02070309020205020404" pitchFamily="49" charset="0"/>
              </a:rPr>
              <a:t>wget</a:t>
            </a:r>
            <a:r>
              <a:rPr lang="en-US" sz="1200" dirty="0">
                <a:solidFill>
                  <a:srgbClr val="FFFFFF"/>
                </a:solidFill>
                <a:effectLst/>
                <a:latin typeface="Courier" panose="02070309020205020404" pitchFamily="49" charset="0"/>
              </a:rPr>
              <a:t> https://</a:t>
            </a:r>
            <a:r>
              <a:rPr lang="en-US" sz="1200" dirty="0" err="1">
                <a:solidFill>
                  <a:srgbClr val="FFFFFF"/>
                </a:solidFill>
                <a:effectLst/>
                <a:latin typeface="Courier" panose="02070309020205020404" pitchFamily="49" charset="0"/>
              </a:rPr>
              <a:t>developer.download.nvidia.com</a:t>
            </a:r>
            <a:r>
              <a:rPr lang="en-US" sz="1200" dirty="0">
                <a:solidFill>
                  <a:srgbClr val="FFFFFF"/>
                </a:solidFill>
                <a:effectLst/>
                <a:latin typeface="Courier" panose="02070309020205020404" pitchFamily="49" charset="0"/>
              </a:rPr>
              <a:t>/compute/</a:t>
            </a:r>
            <a:r>
              <a:rPr lang="en-US" sz="1200" dirty="0" err="1">
                <a:solidFill>
                  <a:srgbClr val="FFFFFF"/>
                </a:solidFill>
                <a:effectLst/>
                <a:latin typeface="Courier" panose="02070309020205020404" pitchFamily="49" charset="0"/>
              </a:rPr>
              <a:t>cuda</a:t>
            </a:r>
            <a:r>
              <a:rPr lang="en-US" sz="1200" dirty="0">
                <a:solidFill>
                  <a:srgbClr val="FFFFFF"/>
                </a:solidFill>
                <a:effectLst/>
                <a:latin typeface="Courier" panose="02070309020205020404" pitchFamily="49" charset="0"/>
              </a:rPr>
              <a:t>/11.4.1/</a:t>
            </a:r>
            <a:r>
              <a:rPr lang="en-US" sz="1200" dirty="0" err="1">
                <a:solidFill>
                  <a:srgbClr val="FFFFFF"/>
                </a:solidFill>
                <a:effectLst/>
                <a:latin typeface="Courier" panose="02070309020205020404" pitchFamily="49" charset="0"/>
              </a:rPr>
              <a:t>local_installers</a:t>
            </a:r>
            <a:r>
              <a:rPr lang="en-US" sz="1200" dirty="0">
                <a:solidFill>
                  <a:srgbClr val="FFFFFF"/>
                </a:solidFill>
                <a:effectLst/>
                <a:latin typeface="Courier" panose="02070309020205020404" pitchFamily="49" charset="0"/>
              </a:rPr>
              <a:t>/cuda-repo-ubuntu2004-11-4-local_11.4.1-470.57.02-1_amd64.deb</a:t>
            </a: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a:t>
            </a:r>
            <a:r>
              <a:rPr lang="en-US" sz="1200" dirty="0" err="1">
                <a:solidFill>
                  <a:srgbClr val="FFFFFF"/>
                </a:solidFill>
                <a:effectLst/>
                <a:latin typeface="Courier" panose="02070309020205020404" pitchFamily="49" charset="0"/>
              </a:rPr>
              <a:t>dpkg</a:t>
            </a:r>
            <a:r>
              <a:rPr lang="en-US" sz="1200" dirty="0">
                <a:solidFill>
                  <a:srgbClr val="FFFFFF"/>
                </a:solidFill>
                <a:effectLst/>
                <a:latin typeface="Courier" panose="02070309020205020404" pitchFamily="49" charset="0"/>
              </a:rPr>
              <a:t> -</a:t>
            </a:r>
            <a:r>
              <a:rPr lang="en-US" sz="1200" dirty="0" err="1">
                <a:solidFill>
                  <a:srgbClr val="FFFFFF"/>
                </a:solidFill>
                <a:effectLst/>
                <a:latin typeface="Courier" panose="02070309020205020404" pitchFamily="49" charset="0"/>
              </a:rPr>
              <a:t>i</a:t>
            </a:r>
            <a:r>
              <a:rPr lang="en-US" sz="1200" dirty="0">
                <a:solidFill>
                  <a:srgbClr val="FFFFFF"/>
                </a:solidFill>
                <a:effectLst/>
                <a:latin typeface="Courier" panose="02070309020205020404" pitchFamily="49" charset="0"/>
              </a:rPr>
              <a:t> cuda-repo-ubuntu2004-11-4-local_11.4.1-470.57.02-1_amd64.deb</a:t>
            </a: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apt-key add /var/cuda-repo-ubuntu2004-11-4-local/7fa2af80.pub</a:t>
            </a: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apt-get update</a:t>
            </a: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apt-get install -y </a:t>
            </a:r>
            <a:r>
              <a:rPr lang="en-US" sz="1200" dirty="0" err="1">
                <a:solidFill>
                  <a:srgbClr val="FFFFFF"/>
                </a:solidFill>
                <a:effectLst/>
                <a:latin typeface="Courier" panose="02070309020205020404" pitchFamily="49" charset="0"/>
              </a:rPr>
              <a:t>cuda</a:t>
            </a:r>
            <a:r>
              <a:rPr lang="en-US" sz="1200" dirty="0">
                <a:solidFill>
                  <a:srgbClr val="FFFFFF"/>
                </a:solidFill>
                <a:effectLst/>
                <a:latin typeface="Courier" panose="02070309020205020404" pitchFamily="49" charset="0"/>
              </a:rPr>
              <a:t> </a:t>
            </a:r>
            <a:r>
              <a:rPr lang="en-US" sz="1200" dirty="0" err="1">
                <a:solidFill>
                  <a:srgbClr val="FFFFFF"/>
                </a:solidFill>
                <a:effectLst/>
                <a:latin typeface="Courier" panose="02070309020205020404" pitchFamily="49" charset="0"/>
              </a:rPr>
              <a:t>docker.io</a:t>
            </a:r>
            <a:r>
              <a:rPr lang="en-US" sz="1200" dirty="0">
                <a:solidFill>
                  <a:srgbClr val="FFFFFF"/>
                </a:solidFill>
                <a:effectLst/>
                <a:latin typeface="Courier" panose="02070309020205020404" pitchFamily="49" charset="0"/>
              </a:rPr>
              <a:t> nvidia-docker2</a:t>
            </a: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reboot</a:t>
            </a:r>
          </a:p>
          <a:p>
            <a:pPr marL="0" indent="0">
              <a:spcBef>
                <a:spcPts val="0"/>
              </a:spcBef>
              <a:buNone/>
            </a:pPr>
            <a:r>
              <a:rPr lang="en-US" sz="1200" dirty="0" err="1">
                <a:solidFill>
                  <a:srgbClr val="FFFFFF"/>
                </a:solidFill>
                <a:effectLst/>
                <a:latin typeface="Courier" panose="02070309020205020404" pitchFamily="49" charset="0"/>
              </a:rPr>
              <a:t>nvidia-smi</a:t>
            </a:r>
            <a:endParaRPr lang="en-US" sz="1200" dirty="0">
              <a:solidFill>
                <a:srgbClr val="FFFFFF"/>
              </a:solidFill>
              <a:effectLst/>
              <a:latin typeface="Courier" panose="02070309020205020404" pitchFamily="49" charset="0"/>
            </a:endParaRP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docker run --rm --</a:t>
            </a:r>
            <a:r>
              <a:rPr lang="en-US" sz="1200" dirty="0" err="1">
                <a:solidFill>
                  <a:srgbClr val="FFFFFF"/>
                </a:solidFill>
                <a:effectLst/>
                <a:latin typeface="Courier" panose="02070309020205020404" pitchFamily="49" charset="0"/>
              </a:rPr>
              <a:t>gpus</a:t>
            </a:r>
            <a:r>
              <a:rPr lang="en-US" sz="1200" dirty="0">
                <a:solidFill>
                  <a:srgbClr val="FFFFFF"/>
                </a:solidFill>
                <a:effectLst/>
                <a:latin typeface="Courier" panose="02070309020205020404" pitchFamily="49" charset="0"/>
              </a:rPr>
              <a:t> all </a:t>
            </a:r>
            <a:r>
              <a:rPr lang="en-US" sz="1200" dirty="0" err="1">
                <a:solidFill>
                  <a:srgbClr val="FFFFFF"/>
                </a:solidFill>
                <a:effectLst/>
                <a:latin typeface="Courier" panose="02070309020205020404" pitchFamily="49" charset="0"/>
              </a:rPr>
              <a:t>nvidia</a:t>
            </a:r>
            <a:r>
              <a:rPr lang="en-US" sz="1200" dirty="0">
                <a:solidFill>
                  <a:srgbClr val="FFFFFF"/>
                </a:solidFill>
                <a:effectLst/>
                <a:latin typeface="Courier" panose="02070309020205020404" pitchFamily="49" charset="0"/>
              </a:rPr>
              <a:t>/cuda:11.0-base </a:t>
            </a:r>
            <a:r>
              <a:rPr lang="en-US" sz="1200" dirty="0" err="1">
                <a:solidFill>
                  <a:srgbClr val="FFFFFF"/>
                </a:solidFill>
                <a:effectLst/>
                <a:latin typeface="Courier" panose="02070309020205020404" pitchFamily="49" charset="0"/>
              </a:rPr>
              <a:t>nvidia-smi</a:t>
            </a:r>
            <a:endParaRPr lang="en-US" sz="1200" dirty="0">
              <a:solidFill>
                <a:srgbClr val="FFFFFF"/>
              </a:solidFill>
              <a:effectLst/>
              <a:latin typeface="Courier" panose="02070309020205020404" pitchFamily="49" charset="0"/>
            </a:endParaRPr>
          </a:p>
          <a:p>
            <a:pPr marL="0" indent="0">
              <a:spcBef>
                <a:spcPts val="0"/>
              </a:spcBef>
              <a:buNone/>
            </a:pPr>
            <a:endParaRPr lang="en-US" sz="1200" dirty="0">
              <a:solidFill>
                <a:srgbClr val="FFFFFF"/>
              </a:solidFill>
              <a:effectLst/>
              <a:latin typeface="Courier" panose="02070309020205020404" pitchFamily="49" charset="0"/>
            </a:endParaRPr>
          </a:p>
          <a:p>
            <a:pPr marL="0" indent="0">
              <a:spcBef>
                <a:spcPts val="0"/>
              </a:spcBef>
              <a:buNone/>
            </a:pPr>
            <a:r>
              <a:rPr lang="en-US" sz="1200" dirty="0">
                <a:solidFill>
                  <a:srgbClr val="FFFFFF"/>
                </a:solidFill>
                <a:effectLst/>
                <a:latin typeface="Courier" panose="02070309020205020404" pitchFamily="49" charset="0"/>
              </a:rPr>
              <a:t>curl -</a:t>
            </a:r>
            <a:r>
              <a:rPr lang="en-US" sz="1200" dirty="0" err="1">
                <a:solidFill>
                  <a:srgbClr val="FFFFFF"/>
                </a:solidFill>
                <a:effectLst/>
                <a:latin typeface="Courier" panose="02070309020205020404" pitchFamily="49" charset="0"/>
              </a:rPr>
              <a:t>fsSL</a:t>
            </a:r>
            <a:r>
              <a:rPr lang="en-US" sz="1200" dirty="0">
                <a:solidFill>
                  <a:srgbClr val="FFFFFF"/>
                </a:solidFill>
                <a:effectLst/>
                <a:latin typeface="Courier" panose="02070309020205020404" pitchFamily="49" charset="0"/>
              </a:rPr>
              <a:t> https://</a:t>
            </a:r>
            <a:r>
              <a:rPr lang="en-US" sz="1200" dirty="0" err="1">
                <a:solidFill>
                  <a:srgbClr val="FFFFFF"/>
                </a:solidFill>
                <a:effectLst/>
                <a:latin typeface="Courier" panose="02070309020205020404" pitchFamily="49" charset="0"/>
              </a:rPr>
              <a:t>ollama.com</a:t>
            </a:r>
            <a:r>
              <a:rPr lang="en-US" sz="1200" dirty="0">
                <a:solidFill>
                  <a:srgbClr val="FFFFFF"/>
                </a:solidFill>
                <a:effectLst/>
                <a:latin typeface="Courier" panose="02070309020205020404" pitchFamily="49" charset="0"/>
              </a:rPr>
              <a:t>/</a:t>
            </a:r>
            <a:r>
              <a:rPr lang="en-US" sz="1200" dirty="0" err="1">
                <a:solidFill>
                  <a:srgbClr val="FFFFFF"/>
                </a:solidFill>
                <a:effectLst/>
                <a:latin typeface="Courier" panose="02070309020205020404" pitchFamily="49" charset="0"/>
              </a:rPr>
              <a:t>install.sh</a:t>
            </a:r>
            <a:r>
              <a:rPr lang="en-US" sz="1200" dirty="0">
                <a:solidFill>
                  <a:srgbClr val="FFFFFF"/>
                </a:solidFill>
                <a:effectLst/>
                <a:latin typeface="Courier" panose="02070309020205020404" pitchFamily="49" charset="0"/>
              </a:rPr>
              <a:t> | </a:t>
            </a:r>
            <a:r>
              <a:rPr lang="en-US" sz="1200" dirty="0" err="1">
                <a:solidFill>
                  <a:srgbClr val="FFFFFF"/>
                </a:solidFill>
                <a:effectLst/>
                <a:latin typeface="Courier" panose="02070309020205020404" pitchFamily="49" charset="0"/>
              </a:rPr>
              <a:t>sh</a:t>
            </a:r>
            <a:endParaRPr lang="en-US" sz="1200" dirty="0">
              <a:solidFill>
                <a:srgbClr val="FFFFFF"/>
              </a:solidFill>
              <a:effectLst/>
              <a:latin typeface="Courier" panose="02070309020205020404" pitchFamily="49" charset="0"/>
            </a:endParaRPr>
          </a:p>
          <a:p>
            <a:pPr marL="0" indent="0">
              <a:spcBef>
                <a:spcPts val="0"/>
              </a:spcBef>
              <a:buNone/>
            </a:pPr>
            <a:r>
              <a:rPr lang="en-US" sz="1200" dirty="0" err="1">
                <a:solidFill>
                  <a:srgbClr val="FFFFFF"/>
                </a:solidFill>
                <a:effectLst/>
                <a:latin typeface="Courier" panose="02070309020205020404" pitchFamily="49" charset="0"/>
              </a:rPr>
              <a:t>ollama</a:t>
            </a:r>
            <a:r>
              <a:rPr lang="en-US" sz="1200" dirty="0">
                <a:solidFill>
                  <a:srgbClr val="FFFFFF"/>
                </a:solidFill>
                <a:effectLst/>
                <a:latin typeface="Courier" panose="02070309020205020404" pitchFamily="49" charset="0"/>
              </a:rPr>
              <a:t> --version</a:t>
            </a: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a:t>
            </a:r>
            <a:r>
              <a:rPr lang="en-US" sz="1200" dirty="0" err="1">
                <a:solidFill>
                  <a:srgbClr val="FFFFFF"/>
                </a:solidFill>
                <a:effectLst/>
                <a:latin typeface="Courier" panose="02070309020205020404" pitchFamily="49" charset="0"/>
              </a:rPr>
              <a:t>systemctl</a:t>
            </a:r>
            <a:r>
              <a:rPr lang="en-US" sz="1200" dirty="0">
                <a:solidFill>
                  <a:srgbClr val="FFFFFF"/>
                </a:solidFill>
                <a:effectLst/>
                <a:latin typeface="Courier" panose="02070309020205020404" pitchFamily="49" charset="0"/>
              </a:rPr>
              <a:t> edit </a:t>
            </a:r>
            <a:r>
              <a:rPr lang="en-US" sz="1200" dirty="0" err="1">
                <a:solidFill>
                  <a:srgbClr val="FFFFFF"/>
                </a:solidFill>
                <a:effectLst/>
                <a:latin typeface="Courier" panose="02070309020205020404" pitchFamily="49" charset="0"/>
              </a:rPr>
              <a:t>llama.service</a:t>
            </a:r>
            <a:endParaRPr lang="en-US" sz="1200" dirty="0">
              <a:solidFill>
                <a:srgbClr val="FFFFFF"/>
              </a:solidFill>
              <a:effectLst/>
              <a:latin typeface="Courier" panose="02070309020205020404" pitchFamily="49" charset="0"/>
            </a:endParaRP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a:t>
            </a:r>
            <a:r>
              <a:rPr lang="en-US" sz="1200" dirty="0" err="1">
                <a:solidFill>
                  <a:srgbClr val="FFFFFF"/>
                </a:solidFill>
                <a:effectLst/>
                <a:latin typeface="Courier" panose="02070309020205020404" pitchFamily="49" charset="0"/>
              </a:rPr>
              <a:t>systemctl</a:t>
            </a:r>
            <a:r>
              <a:rPr lang="en-US" sz="1200" dirty="0">
                <a:solidFill>
                  <a:srgbClr val="FFFFFF"/>
                </a:solidFill>
                <a:effectLst/>
                <a:latin typeface="Courier" panose="02070309020205020404" pitchFamily="49" charset="0"/>
              </a:rPr>
              <a:t> daemon-reload</a:t>
            </a:r>
          </a:p>
          <a:p>
            <a:pPr marL="0" indent="0">
              <a:spcBef>
                <a:spcPts val="0"/>
              </a:spcBef>
              <a:buNone/>
            </a:pPr>
            <a:r>
              <a:rPr lang="en-US" sz="1200" dirty="0" err="1">
                <a:solidFill>
                  <a:srgbClr val="FFFFFF"/>
                </a:solidFill>
                <a:effectLst/>
                <a:latin typeface="Courier" panose="02070309020205020404" pitchFamily="49" charset="0"/>
              </a:rPr>
              <a:t>sudo</a:t>
            </a:r>
            <a:r>
              <a:rPr lang="en-US" sz="1200" dirty="0">
                <a:solidFill>
                  <a:srgbClr val="FFFFFF"/>
                </a:solidFill>
                <a:effectLst/>
                <a:latin typeface="Courier" panose="02070309020205020404" pitchFamily="49" charset="0"/>
              </a:rPr>
              <a:t> </a:t>
            </a:r>
            <a:r>
              <a:rPr lang="en-US" sz="1200" dirty="0" err="1">
                <a:solidFill>
                  <a:srgbClr val="FFFFFF"/>
                </a:solidFill>
                <a:effectLst/>
                <a:latin typeface="Courier" panose="02070309020205020404" pitchFamily="49" charset="0"/>
              </a:rPr>
              <a:t>systemctl</a:t>
            </a:r>
            <a:r>
              <a:rPr lang="en-US" sz="1200" dirty="0">
                <a:solidFill>
                  <a:srgbClr val="FFFFFF"/>
                </a:solidFill>
                <a:effectLst/>
                <a:latin typeface="Courier" panose="02070309020205020404" pitchFamily="49" charset="0"/>
              </a:rPr>
              <a:t> restart llama</a:t>
            </a:r>
          </a:p>
          <a:p>
            <a:pPr marL="0" indent="0">
              <a:spcBef>
                <a:spcPts val="0"/>
              </a:spcBef>
              <a:buNone/>
            </a:pPr>
            <a:r>
              <a:rPr lang="en-US" sz="1200" dirty="0" err="1">
                <a:solidFill>
                  <a:srgbClr val="FFFFFF"/>
                </a:solidFill>
                <a:effectLst/>
                <a:latin typeface="Courier" panose="02070309020205020404" pitchFamily="49" charset="0"/>
              </a:rPr>
              <a:t>ollama</a:t>
            </a:r>
            <a:r>
              <a:rPr lang="en-US" sz="1200" dirty="0">
                <a:solidFill>
                  <a:srgbClr val="FFFFFF"/>
                </a:solidFill>
                <a:effectLst/>
                <a:latin typeface="Courier" panose="02070309020205020404" pitchFamily="49" charset="0"/>
              </a:rPr>
              <a:t> run --model-path /path/to/</a:t>
            </a:r>
            <a:r>
              <a:rPr lang="en-US" sz="1200" dirty="0" err="1">
                <a:solidFill>
                  <a:srgbClr val="FFFFFF"/>
                </a:solidFill>
                <a:effectLst/>
                <a:latin typeface="Courier" panose="02070309020205020404" pitchFamily="49" charset="0"/>
              </a:rPr>
              <a:t>llava</a:t>
            </a:r>
            <a:r>
              <a:rPr lang="en-US" sz="1200" dirty="0">
                <a:solidFill>
                  <a:srgbClr val="FFFFFF"/>
                </a:solidFill>
                <a:effectLst/>
                <a:latin typeface="Courier" panose="02070309020205020404" pitchFamily="49" charset="0"/>
              </a:rPr>
              <a:t>/model</a:t>
            </a:r>
          </a:p>
        </p:txBody>
      </p:sp>
      <p:grpSp>
        <p:nvGrpSpPr>
          <p:cNvPr id="4" name="Group 3">
            <a:extLst>
              <a:ext uri="{FF2B5EF4-FFF2-40B4-BE49-F238E27FC236}">
                <a16:creationId xmlns:a16="http://schemas.microsoft.com/office/drawing/2014/main" id="{0198ADC5-5AA6-ED54-5E75-EA83EB5E68F7}"/>
              </a:ext>
            </a:extLst>
          </p:cNvPr>
          <p:cNvGrpSpPr/>
          <p:nvPr/>
        </p:nvGrpSpPr>
        <p:grpSpPr>
          <a:xfrm>
            <a:off x="9130423" y="5138854"/>
            <a:ext cx="3392144" cy="2201256"/>
            <a:chOff x="411947" y="3005788"/>
            <a:chExt cx="6613604" cy="4709930"/>
          </a:xfrm>
        </p:grpSpPr>
        <p:pic>
          <p:nvPicPr>
            <p:cNvPr id="5" name="Picture 4">
              <a:extLst>
                <a:ext uri="{FF2B5EF4-FFF2-40B4-BE49-F238E27FC236}">
                  <a16:creationId xmlns:a16="http://schemas.microsoft.com/office/drawing/2014/main" id="{C2B62AED-6E78-71BF-8E64-F77F4C55249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2315621" y="3005788"/>
              <a:ext cx="4709930" cy="4709930"/>
            </a:xfrm>
            <a:prstGeom prst="rect">
              <a:avLst/>
            </a:prstGeom>
          </p:spPr>
        </p:pic>
        <p:pic>
          <p:nvPicPr>
            <p:cNvPr id="6" name="Picture 2" descr="library">
              <a:extLst>
                <a:ext uri="{FF2B5EF4-FFF2-40B4-BE49-F238E27FC236}">
                  <a16:creationId xmlns:a16="http://schemas.microsoft.com/office/drawing/2014/main" id="{905EC4DF-AECF-3813-12E5-D444A745A9C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61" b="99756" l="9961" r="89966">
                          <a14:foregroundMark x1="20972" y1="93774" x2="23828" y2="80029"/>
                          <a14:foregroundMark x1="23071" y1="81592" x2="20972" y2="72192"/>
                          <a14:foregroundMark x1="20972" y1="72192" x2="24097" y2="56665"/>
                          <a14:foregroundMark x1="24609" y1="58740" x2="19019" y2="51001"/>
                          <a14:foregroundMark x1="19019" y1="51001" x2="21509" y2="41455"/>
                          <a14:foregroundMark x1="21509" y1="41455" x2="27222" y2="33838"/>
                          <a14:foregroundMark x1="27979" y1="34863" x2="29590" y2="15869"/>
                          <a14:foregroundMark x1="29590" y1="15869" x2="38525" y2="20337"/>
                          <a14:foregroundMark x1="38525" y1="20337" x2="40454" y2="29688"/>
                          <a14:foregroundMark x1="40454" y1="29688" x2="48438" y2="23975"/>
                          <a14:foregroundMark x1="48438" y1="23975" x2="57739" y2="25952"/>
                          <a14:foregroundMark x1="57739" y1="25952" x2="63037" y2="17798"/>
                          <a14:foregroundMark x1="63037" y1="17798" x2="68481" y2="17993"/>
                          <a14:foregroundMark x1="65894" y1="13062" x2="61206" y2="31494"/>
                          <a14:foregroundMark x1="67969" y1="14355" x2="68213" y2="39282"/>
                          <a14:foregroundMark x1="70044" y1="14893" x2="71069" y2="37720"/>
                          <a14:foregroundMark x1="72119" y1="34082" x2="76050" y2="43750"/>
                          <a14:foregroundMark x1="76050" y1="43750" x2="77246" y2="54541"/>
                          <a14:foregroundMark x1="77246" y1="54541" x2="75220" y2="62891"/>
                          <a14:foregroundMark x1="75757" y1="36426" x2="78857" y2="48364"/>
                          <a14:foregroundMark x1="76270" y1="58740" x2="76270" y2="77734"/>
                          <a14:foregroundMark x1="76270" y1="77734" x2="79590" y2="86938"/>
                          <a14:foregroundMark x1="79590" y1="86938" x2="78857" y2="94556"/>
                          <a14:foregroundMark x1="64575" y1="96631" x2="39941" y2="96631"/>
                          <a14:foregroundMark x1="22021" y1="90161" x2="29907" y2="95557"/>
                          <a14:foregroundMark x1="29907" y1="95557" x2="30078" y2="95605"/>
                          <a14:foregroundMark x1="36035" y1="96899" x2="45801" y2="98145"/>
                          <a14:foregroundMark x1="45801" y1="98145" x2="49536" y2="99756"/>
                          <a14:foregroundMark x1="41235" y1="46289" x2="41748" y2="68359"/>
                          <a14:foregroundMark x1="32397" y1="45776" x2="32153" y2="53027"/>
                          <a14:foregroundMark x1="62256" y1="42407" x2="66406" y2="52515"/>
                          <a14:foregroundMark x1="58105" y1="69653" x2="56543" y2="41870"/>
                          <a14:foregroundMark x1="49780" y1="40845" x2="49780" y2="73535"/>
                          <a14:foregroundMark x1="54712" y1="42651" x2="63867" y2="65601"/>
                          <a14:foregroundMark x1="63867" y1="65601" x2="63550" y2="67822"/>
                        </a14:backgroundRemoval>
                      </a14:imgEffect>
                    </a14:imgLayer>
                  </a14:imgProps>
                </a:ext>
                <a:ext uri="{28A0092B-C50C-407E-A947-70E740481C1C}">
                  <a14:useLocalDpi xmlns:a14="http://schemas.microsoft.com/office/drawing/2010/main" val="0"/>
                </a:ext>
              </a:extLst>
            </a:blip>
            <a:srcRect/>
            <a:stretch>
              <a:fillRect/>
            </a:stretch>
          </p:blipFill>
          <p:spPr bwMode="auto">
            <a:xfrm>
              <a:off x="411947" y="3005788"/>
              <a:ext cx="4258639" cy="42586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9231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3" y="618518"/>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err="1">
                <a:solidFill>
                  <a:srgbClr val="0070C0"/>
                </a:solidFill>
              </a:rPr>
              <a:t>LLava</a:t>
            </a:r>
            <a:r>
              <a:rPr lang="en-US" dirty="0">
                <a:solidFill>
                  <a:srgbClr val="0070C0"/>
                </a:solidFill>
              </a:rPr>
              <a:t>: Setup NGINX &amp; </a:t>
            </a:r>
            <a:r>
              <a:rPr lang="en-US" dirty="0" err="1">
                <a:solidFill>
                  <a:srgbClr val="0070C0"/>
                </a:solidFill>
              </a:rPr>
              <a:t>WebUI</a:t>
            </a:r>
            <a:endParaRPr lang="en-US" dirty="0">
              <a:solidFill>
                <a:srgbClr val="0070C0"/>
              </a:solidFill>
            </a:endParaRPr>
          </a:p>
        </p:txBody>
      </p:sp>
      <p:sp>
        <p:nvSpPr>
          <p:cNvPr id="3" name="Content Placeholder 2">
            <a:extLst>
              <a:ext uri="{FF2B5EF4-FFF2-40B4-BE49-F238E27FC236}">
                <a16:creationId xmlns:a16="http://schemas.microsoft.com/office/drawing/2014/main" id="{0F50EC57-BD27-86C6-4DD3-4525A0C68D35}"/>
              </a:ext>
            </a:extLst>
          </p:cNvPr>
          <p:cNvSpPr txBox="1">
            <a:spLocks/>
          </p:cNvSpPr>
          <p:nvPr/>
        </p:nvSpPr>
        <p:spPr>
          <a:xfrm>
            <a:off x="784065" y="1482291"/>
            <a:ext cx="10623868" cy="4656744"/>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en-US" sz="1200" dirty="0" err="1">
                <a:effectLst/>
                <a:latin typeface="Courier" panose="02070309020205020404" pitchFamily="49" charset="0"/>
              </a:rPr>
              <a:t>sudo</a:t>
            </a:r>
            <a:r>
              <a:rPr lang="en-US" sz="1200" dirty="0">
                <a:effectLst/>
                <a:latin typeface="Courier" panose="02070309020205020404" pitchFamily="49" charset="0"/>
              </a:rPr>
              <a:t> bash -c 'echo "</a:t>
            </a:r>
          </a:p>
          <a:p>
            <a:pPr marL="0" indent="0">
              <a:spcBef>
                <a:spcPts val="0"/>
              </a:spcBef>
              <a:buNone/>
            </a:pPr>
            <a:r>
              <a:rPr lang="en-US" sz="1200" dirty="0">
                <a:effectLst/>
                <a:latin typeface="Courier" panose="02070309020205020404" pitchFamily="49" charset="0"/>
              </a:rPr>
              <a:t>server {</a:t>
            </a:r>
          </a:p>
          <a:p>
            <a:pPr marL="0" indent="0">
              <a:spcBef>
                <a:spcPts val="0"/>
              </a:spcBef>
              <a:buNone/>
            </a:pPr>
            <a:r>
              <a:rPr lang="en-US" sz="1200" dirty="0">
                <a:effectLst/>
                <a:latin typeface="Courier" panose="02070309020205020404" pitchFamily="49" charset="0"/>
              </a:rPr>
              <a:t>    listen 80;</a:t>
            </a:r>
          </a:p>
          <a:p>
            <a:pPr marL="0" indent="0">
              <a:spcBef>
                <a:spcPts val="0"/>
              </a:spcBef>
              <a:buNone/>
            </a:pPr>
            <a:r>
              <a:rPr lang="en-US" sz="1200" dirty="0">
                <a:effectLst/>
                <a:latin typeface="Courier" panose="02070309020205020404" pitchFamily="49" charset="0"/>
              </a:rPr>
              <a:t>    </a:t>
            </a:r>
            <a:r>
              <a:rPr lang="en-US" sz="1200" dirty="0" err="1">
                <a:effectLst/>
                <a:latin typeface="Courier" panose="02070309020205020404" pitchFamily="49" charset="0"/>
              </a:rPr>
              <a:t>server_name</a:t>
            </a:r>
            <a:r>
              <a:rPr lang="en-US" sz="1200" dirty="0">
                <a:effectLst/>
                <a:latin typeface="Courier" panose="02070309020205020404" pitchFamily="49" charset="0"/>
              </a:rPr>
              <a:t> </a:t>
            </a:r>
            <a:r>
              <a:rPr lang="en-US" sz="1200" dirty="0" err="1">
                <a:effectLst/>
                <a:latin typeface="Courier" panose="02070309020205020404" pitchFamily="49" charset="0"/>
              </a:rPr>
              <a:t>your.domain.com</a:t>
            </a:r>
            <a:r>
              <a:rPr lang="en-US" sz="1200" dirty="0">
                <a:effectLst/>
                <a:latin typeface="Courier" panose="02070309020205020404" pitchFamily="49" charset="0"/>
              </a:rPr>
              <a:t>;</a:t>
            </a:r>
          </a:p>
          <a:p>
            <a:pPr marL="0" indent="0">
              <a:spcBef>
                <a:spcPts val="0"/>
              </a:spcBef>
              <a:buNone/>
            </a:pPr>
            <a:r>
              <a:rPr lang="en-US" sz="1200" dirty="0">
                <a:effectLst/>
                <a:latin typeface="Courier" panose="02070309020205020404" pitchFamily="49" charset="0"/>
              </a:rPr>
              <a:t>    location / {</a:t>
            </a:r>
          </a:p>
          <a:p>
            <a:pPr marL="0" indent="0">
              <a:spcBef>
                <a:spcPts val="0"/>
              </a:spcBef>
              <a:buNone/>
            </a:pPr>
            <a:r>
              <a:rPr lang="en-US" sz="1200" dirty="0">
                <a:effectLst/>
                <a:latin typeface="Courier" panose="02070309020205020404" pitchFamily="49" charset="0"/>
              </a:rPr>
              <a:t>        </a:t>
            </a:r>
            <a:r>
              <a:rPr lang="en-US" sz="1200" dirty="0" err="1">
                <a:effectLst/>
                <a:latin typeface="Courier" panose="02070309020205020404" pitchFamily="49" charset="0"/>
              </a:rPr>
              <a:t>proxy_pass</a:t>
            </a:r>
            <a:r>
              <a:rPr lang="en-US" sz="1200" dirty="0">
                <a:effectLst/>
                <a:latin typeface="Courier" panose="02070309020205020404" pitchFamily="49" charset="0"/>
              </a:rPr>
              <a:t> http://127.0.0.1:11434;</a:t>
            </a:r>
          </a:p>
          <a:p>
            <a:pPr marL="0" indent="0">
              <a:spcBef>
                <a:spcPts val="0"/>
              </a:spcBef>
              <a:buNone/>
            </a:pPr>
            <a:r>
              <a:rPr lang="en-US" sz="1200" dirty="0">
                <a:effectLst/>
                <a:latin typeface="Courier" panose="02070309020205020404" pitchFamily="49" charset="0"/>
              </a:rPr>
              <a:t>        </a:t>
            </a:r>
            <a:r>
              <a:rPr lang="en-US" sz="1200" dirty="0" err="1">
                <a:effectLst/>
                <a:latin typeface="Courier" panose="02070309020205020404" pitchFamily="49" charset="0"/>
              </a:rPr>
              <a:t>proxy_set_header</a:t>
            </a:r>
            <a:r>
              <a:rPr lang="en-US" sz="1200" dirty="0">
                <a:effectLst/>
                <a:latin typeface="Courier" panose="02070309020205020404" pitchFamily="49" charset="0"/>
              </a:rPr>
              <a:t> Host \$host;</a:t>
            </a:r>
          </a:p>
          <a:p>
            <a:pPr marL="0" indent="0">
              <a:spcBef>
                <a:spcPts val="0"/>
              </a:spcBef>
              <a:buNone/>
            </a:pPr>
            <a:r>
              <a:rPr lang="en-US" sz="1200" dirty="0">
                <a:effectLst/>
                <a:latin typeface="Courier" panose="02070309020205020404" pitchFamily="49" charset="0"/>
              </a:rPr>
              <a:t>        </a:t>
            </a:r>
            <a:r>
              <a:rPr lang="en-US" sz="1200" dirty="0" err="1">
                <a:effectLst/>
                <a:latin typeface="Courier" panose="02070309020205020404" pitchFamily="49" charset="0"/>
              </a:rPr>
              <a:t>proxy_set_header</a:t>
            </a:r>
            <a:r>
              <a:rPr lang="en-US" sz="1200" dirty="0">
                <a:effectLst/>
                <a:latin typeface="Courier" panose="02070309020205020404" pitchFamily="49" charset="0"/>
              </a:rPr>
              <a:t> X-Real-IP \$</a:t>
            </a:r>
            <a:r>
              <a:rPr lang="en-US" sz="1200" dirty="0" err="1">
                <a:effectLst/>
                <a:latin typeface="Courier" panose="02070309020205020404" pitchFamily="49" charset="0"/>
              </a:rPr>
              <a:t>remote_addr</a:t>
            </a:r>
            <a:r>
              <a:rPr lang="en-US" sz="1200" dirty="0">
                <a:effectLst/>
                <a:latin typeface="Courier" panose="02070309020205020404" pitchFamily="49" charset="0"/>
              </a:rPr>
              <a:t>;</a:t>
            </a:r>
          </a:p>
          <a:p>
            <a:pPr marL="0" indent="0">
              <a:spcBef>
                <a:spcPts val="0"/>
              </a:spcBef>
              <a:buNone/>
            </a:pPr>
            <a:r>
              <a:rPr lang="en-US" sz="1200" dirty="0">
                <a:effectLst/>
                <a:latin typeface="Courier" panose="02070309020205020404" pitchFamily="49" charset="0"/>
              </a:rPr>
              <a:t>        </a:t>
            </a:r>
            <a:r>
              <a:rPr lang="en-US" sz="1200" dirty="0" err="1">
                <a:effectLst/>
                <a:latin typeface="Courier" panose="02070309020205020404" pitchFamily="49" charset="0"/>
              </a:rPr>
              <a:t>proxy_set_header</a:t>
            </a:r>
            <a:r>
              <a:rPr lang="en-US" sz="1200" dirty="0">
                <a:effectLst/>
                <a:latin typeface="Courier" panose="02070309020205020404" pitchFamily="49" charset="0"/>
              </a:rPr>
              <a:t> X-Forwarded-For \$</a:t>
            </a:r>
            <a:r>
              <a:rPr lang="en-US" sz="1200" dirty="0" err="1">
                <a:effectLst/>
                <a:latin typeface="Courier" panose="02070309020205020404" pitchFamily="49" charset="0"/>
              </a:rPr>
              <a:t>proxy_add_x_forwarded_for</a:t>
            </a:r>
            <a:r>
              <a:rPr lang="en-US" sz="1200" dirty="0">
                <a:effectLst/>
                <a:latin typeface="Courier" panose="02070309020205020404" pitchFamily="49" charset="0"/>
              </a:rPr>
              <a:t>;</a:t>
            </a:r>
          </a:p>
          <a:p>
            <a:pPr marL="0" indent="0">
              <a:spcBef>
                <a:spcPts val="0"/>
              </a:spcBef>
              <a:buNone/>
            </a:pPr>
            <a:r>
              <a:rPr lang="en-US" sz="1200" dirty="0">
                <a:effectLst/>
                <a:latin typeface="Courier" panose="02070309020205020404" pitchFamily="49" charset="0"/>
              </a:rPr>
              <a:t>        </a:t>
            </a:r>
            <a:r>
              <a:rPr lang="en-US" sz="1200" dirty="0" err="1">
                <a:effectLst/>
                <a:latin typeface="Courier" panose="02070309020205020404" pitchFamily="49" charset="0"/>
              </a:rPr>
              <a:t>proxy_set_header</a:t>
            </a:r>
            <a:r>
              <a:rPr lang="en-US" sz="1200" dirty="0">
                <a:effectLst/>
                <a:latin typeface="Courier" panose="02070309020205020404" pitchFamily="49" charset="0"/>
              </a:rPr>
              <a:t> X-Forwarded-Proto \$scheme;</a:t>
            </a:r>
          </a:p>
          <a:p>
            <a:pPr marL="0" indent="0">
              <a:spcBef>
                <a:spcPts val="0"/>
              </a:spcBef>
              <a:buNone/>
            </a:pPr>
            <a:r>
              <a:rPr lang="en-US" sz="1200" dirty="0">
                <a:effectLst/>
                <a:latin typeface="Courier" panose="02070309020205020404" pitchFamily="49" charset="0"/>
              </a:rPr>
              <a:t>    }</a:t>
            </a:r>
          </a:p>
          <a:p>
            <a:pPr marL="0" indent="0">
              <a:spcBef>
                <a:spcPts val="0"/>
              </a:spcBef>
              <a:buNone/>
            </a:pPr>
            <a:r>
              <a:rPr lang="en-US" sz="1200" dirty="0">
                <a:effectLst/>
                <a:latin typeface="Courier" panose="02070309020205020404" pitchFamily="49" charset="0"/>
              </a:rPr>
              <a:t>}</a:t>
            </a:r>
          </a:p>
          <a:p>
            <a:pPr marL="0" indent="0">
              <a:spcBef>
                <a:spcPts val="0"/>
              </a:spcBef>
              <a:buNone/>
            </a:pPr>
            <a:r>
              <a:rPr lang="en-US" sz="1200" dirty="0">
                <a:effectLst/>
                <a:latin typeface="Courier" panose="02070309020205020404" pitchFamily="49" charset="0"/>
              </a:rPr>
              <a:t>" &gt; /</a:t>
            </a:r>
            <a:r>
              <a:rPr lang="en-US" sz="1200" dirty="0" err="1">
                <a:effectLst/>
                <a:latin typeface="Courier" panose="02070309020205020404" pitchFamily="49" charset="0"/>
              </a:rPr>
              <a:t>etc</a:t>
            </a:r>
            <a:r>
              <a:rPr lang="en-US" sz="1200" dirty="0">
                <a:effectLst/>
                <a:latin typeface="Courier" panose="02070309020205020404" pitchFamily="49" charset="0"/>
              </a:rPr>
              <a:t>/nginx/sites-available/default'</a:t>
            </a:r>
          </a:p>
          <a:p>
            <a:pPr marL="0" indent="0">
              <a:spcBef>
                <a:spcPts val="0"/>
              </a:spcBef>
              <a:buNone/>
            </a:pPr>
            <a:r>
              <a:rPr lang="en-US" sz="1200" dirty="0" err="1">
                <a:effectLst/>
                <a:latin typeface="Courier" panose="02070309020205020404" pitchFamily="49" charset="0"/>
              </a:rPr>
              <a:t>sudo</a:t>
            </a:r>
            <a:r>
              <a:rPr lang="en-US" sz="1200" dirty="0">
                <a:effectLst/>
                <a:latin typeface="Courier" panose="02070309020205020404" pitchFamily="49" charset="0"/>
              </a:rPr>
              <a:t> </a:t>
            </a:r>
            <a:r>
              <a:rPr lang="en-US" sz="1200" dirty="0" err="1">
                <a:effectLst/>
                <a:latin typeface="Courier" panose="02070309020205020404" pitchFamily="49" charset="0"/>
              </a:rPr>
              <a:t>systemctl</a:t>
            </a:r>
            <a:r>
              <a:rPr lang="en-US" sz="1200" dirty="0">
                <a:effectLst/>
                <a:latin typeface="Courier" panose="02070309020205020404" pitchFamily="49" charset="0"/>
              </a:rPr>
              <a:t> enable nginx</a:t>
            </a:r>
          </a:p>
          <a:p>
            <a:pPr marL="0" indent="0">
              <a:spcBef>
                <a:spcPts val="0"/>
              </a:spcBef>
              <a:buNone/>
            </a:pPr>
            <a:r>
              <a:rPr lang="en-US" sz="1200" dirty="0" err="1">
                <a:effectLst/>
                <a:latin typeface="Courier" panose="02070309020205020404" pitchFamily="49" charset="0"/>
              </a:rPr>
              <a:t>sudo</a:t>
            </a:r>
            <a:r>
              <a:rPr lang="en-US" sz="1200" dirty="0">
                <a:effectLst/>
                <a:latin typeface="Courier" panose="02070309020205020404" pitchFamily="49" charset="0"/>
              </a:rPr>
              <a:t> </a:t>
            </a:r>
            <a:r>
              <a:rPr lang="en-US" sz="1200" dirty="0" err="1">
                <a:effectLst/>
                <a:latin typeface="Courier" panose="02070309020205020404" pitchFamily="49" charset="0"/>
              </a:rPr>
              <a:t>systemctl</a:t>
            </a:r>
            <a:r>
              <a:rPr lang="en-US" sz="1200" dirty="0">
                <a:effectLst/>
                <a:latin typeface="Courier" panose="02070309020205020404" pitchFamily="49" charset="0"/>
              </a:rPr>
              <a:t> start nginx</a:t>
            </a:r>
          </a:p>
          <a:p>
            <a:pPr marL="0" indent="0">
              <a:spcBef>
                <a:spcPts val="0"/>
              </a:spcBef>
              <a:buNone/>
            </a:pPr>
            <a:r>
              <a:rPr lang="en-US" sz="1200" dirty="0" err="1">
                <a:effectLst/>
                <a:latin typeface="Courier" panose="02070309020205020404" pitchFamily="49" charset="0"/>
              </a:rPr>
              <a:t>sudo</a:t>
            </a:r>
            <a:r>
              <a:rPr lang="en-US" sz="1200" dirty="0">
                <a:effectLst/>
                <a:latin typeface="Courier" panose="02070309020205020404" pitchFamily="49" charset="0"/>
              </a:rPr>
              <a:t> </a:t>
            </a:r>
            <a:r>
              <a:rPr lang="en-US" sz="1200" dirty="0" err="1">
                <a:effectLst/>
                <a:latin typeface="Courier" panose="02070309020205020404" pitchFamily="49" charset="0"/>
              </a:rPr>
              <a:t>systemctl</a:t>
            </a:r>
            <a:r>
              <a:rPr lang="en-US" sz="1200" dirty="0">
                <a:effectLst/>
                <a:latin typeface="Courier" panose="02070309020205020404" pitchFamily="49" charset="0"/>
              </a:rPr>
              <a:t> reload nginx</a:t>
            </a:r>
            <a:br>
              <a:rPr lang="en-US" sz="1200" dirty="0">
                <a:effectLst/>
                <a:latin typeface="Courier" panose="02070309020205020404" pitchFamily="49" charset="0"/>
              </a:rPr>
            </a:br>
            <a:r>
              <a:rPr lang="en-US" sz="1200" dirty="0" err="1">
                <a:effectLst/>
                <a:latin typeface="Courier" panose="02070309020205020404" pitchFamily="49" charset="0"/>
              </a:rPr>
              <a:t>sudo</a:t>
            </a:r>
            <a:r>
              <a:rPr lang="en-US" sz="1200" dirty="0">
                <a:effectLst/>
                <a:latin typeface="Courier" panose="02070309020205020404" pitchFamily="49" charset="0"/>
              </a:rPr>
              <a:t> docker run -d --network=host -v open-</a:t>
            </a:r>
            <a:r>
              <a:rPr lang="en-US" sz="1200" dirty="0" err="1">
                <a:effectLst/>
                <a:latin typeface="Courier" panose="02070309020205020404" pitchFamily="49" charset="0"/>
              </a:rPr>
              <a:t>webui</a:t>
            </a:r>
            <a:r>
              <a:rPr lang="en-US" sz="1200" dirty="0">
                <a:effectLst/>
                <a:latin typeface="Courier" panose="02070309020205020404" pitchFamily="49" charset="0"/>
              </a:rPr>
              <a:t>:/app/backend/data -e OLLAMA_BASE_URL=http://127.0.0.1:11434 --name open-</a:t>
            </a:r>
            <a:r>
              <a:rPr lang="en-US" sz="1200" dirty="0" err="1">
                <a:effectLst/>
                <a:latin typeface="Courier" panose="02070309020205020404" pitchFamily="49" charset="0"/>
              </a:rPr>
              <a:t>webui</a:t>
            </a:r>
            <a:r>
              <a:rPr lang="en-US" sz="1200" dirty="0">
                <a:effectLst/>
                <a:latin typeface="Courier" panose="02070309020205020404" pitchFamily="49" charset="0"/>
              </a:rPr>
              <a:t> --restart always </a:t>
            </a:r>
            <a:r>
              <a:rPr lang="en-US" sz="1200" dirty="0" err="1">
                <a:effectLst/>
                <a:latin typeface="Courier" panose="02070309020205020404" pitchFamily="49" charset="0"/>
              </a:rPr>
              <a:t>ghcr.io</a:t>
            </a:r>
            <a:r>
              <a:rPr lang="en-US" sz="1200" dirty="0">
                <a:effectLst/>
                <a:latin typeface="Courier" panose="02070309020205020404" pitchFamily="49" charset="0"/>
              </a:rPr>
              <a:t>/open-</a:t>
            </a:r>
            <a:r>
              <a:rPr lang="en-US" sz="1200" dirty="0" err="1">
                <a:effectLst/>
                <a:latin typeface="Courier" panose="02070309020205020404" pitchFamily="49" charset="0"/>
              </a:rPr>
              <a:t>webui</a:t>
            </a:r>
            <a:r>
              <a:rPr lang="en-US" sz="1200" dirty="0">
                <a:effectLst/>
                <a:latin typeface="Courier" panose="02070309020205020404" pitchFamily="49" charset="0"/>
              </a:rPr>
              <a:t>/</a:t>
            </a:r>
            <a:r>
              <a:rPr lang="en-US" sz="1200" dirty="0" err="1">
                <a:effectLst/>
                <a:latin typeface="Courier" panose="02070309020205020404" pitchFamily="49" charset="0"/>
              </a:rPr>
              <a:t>open-webui:main</a:t>
            </a:r>
            <a:endParaRPr lang="en-US" sz="1200" dirty="0">
              <a:effectLst/>
              <a:latin typeface="Courier"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pSp>
        <p:nvGrpSpPr>
          <p:cNvPr id="4" name="Group 3">
            <a:extLst>
              <a:ext uri="{FF2B5EF4-FFF2-40B4-BE49-F238E27FC236}">
                <a16:creationId xmlns:a16="http://schemas.microsoft.com/office/drawing/2014/main" id="{1D66FB73-788E-45B5-90BC-D340BA9FA2A2}"/>
              </a:ext>
            </a:extLst>
          </p:cNvPr>
          <p:cNvGrpSpPr/>
          <p:nvPr/>
        </p:nvGrpSpPr>
        <p:grpSpPr>
          <a:xfrm>
            <a:off x="9130423" y="5138854"/>
            <a:ext cx="3392144" cy="2201256"/>
            <a:chOff x="411947" y="3005788"/>
            <a:chExt cx="6613604" cy="4709930"/>
          </a:xfrm>
        </p:grpSpPr>
        <p:pic>
          <p:nvPicPr>
            <p:cNvPr id="5" name="Picture 4">
              <a:extLst>
                <a:ext uri="{FF2B5EF4-FFF2-40B4-BE49-F238E27FC236}">
                  <a16:creationId xmlns:a16="http://schemas.microsoft.com/office/drawing/2014/main" id="{E7E74902-722E-6FDF-3C7E-DC9B6855052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2315621" y="3005788"/>
              <a:ext cx="4709930" cy="4709930"/>
            </a:xfrm>
            <a:prstGeom prst="rect">
              <a:avLst/>
            </a:prstGeom>
          </p:spPr>
        </p:pic>
        <p:pic>
          <p:nvPicPr>
            <p:cNvPr id="6" name="Picture 2" descr="library">
              <a:extLst>
                <a:ext uri="{FF2B5EF4-FFF2-40B4-BE49-F238E27FC236}">
                  <a16:creationId xmlns:a16="http://schemas.microsoft.com/office/drawing/2014/main" id="{7EEC3C7B-7D6E-D451-183E-3BB2C5AA365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61" b="99756" l="9961" r="89966">
                          <a14:foregroundMark x1="20972" y1="93774" x2="23828" y2="80029"/>
                          <a14:foregroundMark x1="23071" y1="81592" x2="20972" y2="72192"/>
                          <a14:foregroundMark x1="20972" y1="72192" x2="24097" y2="56665"/>
                          <a14:foregroundMark x1="24609" y1="58740" x2="19019" y2="51001"/>
                          <a14:foregroundMark x1="19019" y1="51001" x2="21509" y2="41455"/>
                          <a14:foregroundMark x1="21509" y1="41455" x2="27222" y2="33838"/>
                          <a14:foregroundMark x1="27979" y1="34863" x2="29590" y2="15869"/>
                          <a14:foregroundMark x1="29590" y1="15869" x2="38525" y2="20337"/>
                          <a14:foregroundMark x1="38525" y1="20337" x2="40454" y2="29688"/>
                          <a14:foregroundMark x1="40454" y1="29688" x2="48438" y2="23975"/>
                          <a14:foregroundMark x1="48438" y1="23975" x2="57739" y2="25952"/>
                          <a14:foregroundMark x1="57739" y1="25952" x2="63037" y2="17798"/>
                          <a14:foregroundMark x1="63037" y1="17798" x2="68481" y2="17993"/>
                          <a14:foregroundMark x1="65894" y1="13062" x2="61206" y2="31494"/>
                          <a14:foregroundMark x1="67969" y1="14355" x2="68213" y2="39282"/>
                          <a14:foregroundMark x1="70044" y1="14893" x2="71069" y2="37720"/>
                          <a14:foregroundMark x1="72119" y1="34082" x2="76050" y2="43750"/>
                          <a14:foregroundMark x1="76050" y1="43750" x2="77246" y2="54541"/>
                          <a14:foregroundMark x1="77246" y1="54541" x2="75220" y2="62891"/>
                          <a14:foregroundMark x1="75757" y1="36426" x2="78857" y2="48364"/>
                          <a14:foregroundMark x1="76270" y1="58740" x2="76270" y2="77734"/>
                          <a14:foregroundMark x1="76270" y1="77734" x2="79590" y2="86938"/>
                          <a14:foregroundMark x1="79590" y1="86938" x2="78857" y2="94556"/>
                          <a14:foregroundMark x1="64575" y1="96631" x2="39941" y2="96631"/>
                          <a14:foregroundMark x1="22021" y1="90161" x2="29907" y2="95557"/>
                          <a14:foregroundMark x1="29907" y1="95557" x2="30078" y2="95605"/>
                          <a14:foregroundMark x1="36035" y1="96899" x2="45801" y2="98145"/>
                          <a14:foregroundMark x1="45801" y1="98145" x2="49536" y2="99756"/>
                          <a14:foregroundMark x1="41235" y1="46289" x2="41748" y2="68359"/>
                          <a14:foregroundMark x1="32397" y1="45776" x2="32153" y2="53027"/>
                          <a14:foregroundMark x1="62256" y1="42407" x2="66406" y2="52515"/>
                          <a14:foregroundMark x1="58105" y1="69653" x2="56543" y2="41870"/>
                          <a14:foregroundMark x1="49780" y1="40845" x2="49780" y2="73535"/>
                          <a14:foregroundMark x1="54712" y1="42651" x2="63867" y2="65601"/>
                          <a14:foregroundMark x1="63867" y1="65601" x2="63550" y2="67822"/>
                        </a14:backgroundRemoval>
                      </a14:imgEffect>
                    </a14:imgLayer>
                  </a14:imgProps>
                </a:ext>
                <a:ext uri="{28A0092B-C50C-407E-A947-70E740481C1C}">
                  <a14:useLocalDpi xmlns:a14="http://schemas.microsoft.com/office/drawing/2010/main" val="0"/>
                </a:ext>
              </a:extLst>
            </a:blip>
            <a:srcRect/>
            <a:stretch>
              <a:fillRect/>
            </a:stretch>
          </p:blipFill>
          <p:spPr bwMode="auto">
            <a:xfrm>
              <a:off x="411947" y="3005788"/>
              <a:ext cx="4258639" cy="42586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1293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3" y="618518"/>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err="1">
                <a:solidFill>
                  <a:srgbClr val="0070C0"/>
                </a:solidFill>
              </a:rPr>
              <a:t>LLava</a:t>
            </a:r>
            <a:r>
              <a:rPr lang="en-US" dirty="0">
                <a:solidFill>
                  <a:srgbClr val="0070C0"/>
                </a:solidFill>
              </a:rPr>
              <a:t>: Quantization</a:t>
            </a:r>
          </a:p>
        </p:txBody>
      </p:sp>
      <p:sp>
        <p:nvSpPr>
          <p:cNvPr id="3" name="Content Placeholder 2">
            <a:extLst>
              <a:ext uri="{FF2B5EF4-FFF2-40B4-BE49-F238E27FC236}">
                <a16:creationId xmlns:a16="http://schemas.microsoft.com/office/drawing/2014/main" id="{0F50EC57-BD27-86C6-4DD3-4525A0C68D35}"/>
              </a:ext>
            </a:extLst>
          </p:cNvPr>
          <p:cNvSpPr txBox="1">
            <a:spLocks/>
          </p:cNvSpPr>
          <p:nvPr/>
        </p:nvSpPr>
        <p:spPr>
          <a:xfrm>
            <a:off x="1141412" y="1548417"/>
            <a:ext cx="10173283" cy="1207195"/>
          </a:xfrm>
          <a:prstGeom prst="rect">
            <a:avLst/>
          </a:prstGeom>
        </p:spPr>
        <p:txBody>
          <a:bodyPr vert="horz" lIns="91440" tIns="45720" rIns="91440" bIns="45720" numCol="1"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rgbClr val="002060"/>
                </a:solidFill>
              </a:rPr>
              <a:t>Low-precision parameter representations (&gt; typical FP32) used to optimize model size &amp; reduce computational requirements</a:t>
            </a:r>
            <a:endParaRPr lang="en-US" sz="2200" dirty="0">
              <a:solidFill>
                <a:srgbClr val="002060"/>
              </a:solidFill>
            </a:endParaRPr>
          </a:p>
        </p:txBody>
      </p:sp>
      <p:graphicFrame>
        <p:nvGraphicFramePr>
          <p:cNvPr id="12" name="Table 11">
            <a:extLst>
              <a:ext uri="{FF2B5EF4-FFF2-40B4-BE49-F238E27FC236}">
                <a16:creationId xmlns:a16="http://schemas.microsoft.com/office/drawing/2014/main" id="{21001DD6-5341-E33E-7A4E-136F48050471}"/>
              </a:ext>
            </a:extLst>
          </p:cNvPr>
          <p:cNvGraphicFramePr>
            <a:graphicFrameLocks noGrp="1"/>
          </p:cNvGraphicFramePr>
          <p:nvPr>
            <p:extLst>
              <p:ext uri="{D42A27DB-BD31-4B8C-83A1-F6EECF244321}">
                <p14:modId xmlns:p14="http://schemas.microsoft.com/office/powerpoint/2010/main" val="848855958"/>
              </p:ext>
            </p:extLst>
          </p:nvPr>
        </p:nvGraphicFramePr>
        <p:xfrm>
          <a:off x="1141412" y="2713666"/>
          <a:ext cx="7811202" cy="2777445"/>
        </p:xfrm>
        <a:graphic>
          <a:graphicData uri="http://schemas.openxmlformats.org/drawingml/2006/table">
            <a:tbl>
              <a:tblPr firstRow="1" bandRow="1">
                <a:tableStyleId>{5C22544A-7EE6-4342-B048-85BDC9FD1C3A}</a:tableStyleId>
              </a:tblPr>
              <a:tblGrid>
                <a:gridCol w="3100291">
                  <a:extLst>
                    <a:ext uri="{9D8B030D-6E8A-4147-A177-3AD203B41FA5}">
                      <a16:colId xmlns:a16="http://schemas.microsoft.com/office/drawing/2014/main" val="2315400853"/>
                    </a:ext>
                  </a:extLst>
                </a:gridCol>
                <a:gridCol w="4710911">
                  <a:extLst>
                    <a:ext uri="{9D8B030D-6E8A-4147-A177-3AD203B41FA5}">
                      <a16:colId xmlns:a16="http://schemas.microsoft.com/office/drawing/2014/main" val="3153272610"/>
                    </a:ext>
                  </a:extLst>
                </a:gridCol>
              </a:tblGrid>
              <a:tr h="493596">
                <a:tc>
                  <a:txBody>
                    <a:bodyPr/>
                    <a:lstStyle/>
                    <a:p>
                      <a:pPr marL="0" algn="r" defTabSz="914400" rtl="0" eaLnBrk="1" latinLnBrk="0" hangingPunct="1"/>
                      <a:r>
                        <a:rPr lang="en-US" sz="2400" kern="1200" dirty="0">
                          <a:solidFill>
                            <a:srgbClr val="002060"/>
                          </a:solidFill>
                          <a:latin typeface="+mn-lt"/>
                          <a:ea typeface="+mn-ea"/>
                          <a:cs typeface="+mn-cs"/>
                        </a:rPr>
                        <a:t>BENEFITS</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alpha val="32115"/>
                      </a:srgbClr>
                    </a:solidFill>
                  </a:tcPr>
                </a:tc>
                <a:tc>
                  <a:txBody>
                    <a:bodyPr/>
                    <a:lstStyle/>
                    <a:p>
                      <a:pPr marL="0" algn="l" defTabSz="914400" rtl="0" eaLnBrk="1" latinLnBrk="0" hangingPunct="1"/>
                      <a:r>
                        <a:rPr lang="en-US" sz="2400" kern="1200" dirty="0">
                          <a:solidFill>
                            <a:srgbClr val="002060"/>
                          </a:solidFill>
                          <a:latin typeface="+mn-lt"/>
                          <a:ea typeface="+mn-ea"/>
                          <a:cs typeface="+mn-cs"/>
                        </a:rPr>
                        <a:t>LIMITATIONS</a:t>
                      </a: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0000">
                        <a:alpha val="32115"/>
                      </a:srgbClr>
                    </a:solidFill>
                  </a:tcPr>
                </a:tc>
                <a:extLst>
                  <a:ext uri="{0D108BD9-81ED-4DB2-BD59-A6C34878D82A}">
                    <a16:rowId xmlns:a16="http://schemas.microsoft.com/office/drawing/2014/main" val="2990325045"/>
                  </a:ext>
                </a:extLst>
              </a:tr>
              <a:tr h="761283">
                <a:tc>
                  <a:txBody>
                    <a:bodyPr/>
                    <a:lstStyle/>
                    <a:p>
                      <a:pPr marL="0" algn="r" defTabSz="914400" rtl="0" eaLnBrk="1" latinLnBrk="0" hangingPunct="1"/>
                      <a:r>
                        <a:rPr lang="en-US" sz="2400" kern="1200" dirty="0">
                          <a:solidFill>
                            <a:srgbClr val="002060"/>
                          </a:solidFill>
                          <a:latin typeface="+mn-lt"/>
                          <a:ea typeface="+mn-ea"/>
                          <a:cs typeface="+mn-cs"/>
                        </a:rPr>
                        <a:t>Less UX Latency</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alpha val="32115"/>
                      </a:schemeClr>
                    </a:solidFill>
                  </a:tcPr>
                </a:tc>
                <a:tc>
                  <a:txBody>
                    <a:bodyPr/>
                    <a:lstStyle/>
                    <a:p>
                      <a:pPr marL="0" algn="l" defTabSz="914400" rtl="0" eaLnBrk="1" latinLnBrk="0" hangingPunct="1"/>
                      <a:r>
                        <a:rPr lang="en-US" sz="2400" kern="1200" dirty="0">
                          <a:solidFill>
                            <a:srgbClr val="002060"/>
                          </a:solidFill>
                          <a:latin typeface="+mn-lt"/>
                          <a:ea typeface="+mn-ea"/>
                          <a:cs typeface="+mn-cs"/>
                        </a:rPr>
                        <a:t>Less Accurate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alpha val="32115"/>
                      </a:schemeClr>
                    </a:solidFill>
                  </a:tcPr>
                </a:tc>
                <a:extLst>
                  <a:ext uri="{0D108BD9-81ED-4DB2-BD59-A6C34878D82A}">
                    <a16:rowId xmlns:a16="http://schemas.microsoft.com/office/drawing/2014/main" val="3667583311"/>
                  </a:ext>
                </a:extLst>
              </a:tr>
              <a:tr h="761283">
                <a:tc>
                  <a:txBody>
                    <a:bodyPr/>
                    <a:lstStyle/>
                    <a:p>
                      <a:pPr marL="0" algn="r" defTabSz="914400" rtl="0" eaLnBrk="1" latinLnBrk="0" hangingPunct="1"/>
                      <a:r>
                        <a:rPr lang="en-US" sz="2400" kern="1200" dirty="0">
                          <a:solidFill>
                            <a:srgbClr val="002060"/>
                          </a:solidFill>
                          <a:latin typeface="+mn-lt"/>
                          <a:ea typeface="+mn-ea"/>
                          <a:cs typeface="+mn-cs"/>
                        </a:rPr>
                        <a:t>Cheaper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tc>
                  <a:txBody>
                    <a:bodyPr/>
                    <a:lstStyle/>
                    <a:p>
                      <a:pPr marL="0" algn="l" defTabSz="914400" rtl="0" eaLnBrk="1" latinLnBrk="0" hangingPunct="1"/>
                      <a:r>
                        <a:rPr lang="en-US" sz="2400" kern="1200" dirty="0">
                          <a:solidFill>
                            <a:srgbClr val="002060"/>
                          </a:solidFill>
                          <a:latin typeface="+mn-lt"/>
                          <a:ea typeface="+mn-ea"/>
                          <a:cs typeface="+mn-cs"/>
                        </a:rPr>
                        <a:t>Less Precision (FP16, INT8, Q4_O)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extLst>
                  <a:ext uri="{0D108BD9-81ED-4DB2-BD59-A6C34878D82A}">
                    <a16:rowId xmlns:a16="http://schemas.microsoft.com/office/drawing/2014/main" val="1460288097"/>
                  </a:ext>
                </a:extLst>
              </a:tr>
              <a:tr h="761283">
                <a:tc>
                  <a:txBody>
                    <a:bodyPr/>
                    <a:lstStyle/>
                    <a:p>
                      <a:pPr marL="0" algn="r" defTabSz="914400" rtl="0" eaLnBrk="1" latinLnBrk="0" hangingPunct="1"/>
                      <a:r>
                        <a:rPr lang="en-US" sz="2400" kern="1200" dirty="0">
                          <a:solidFill>
                            <a:srgbClr val="002060"/>
                          </a:solidFill>
                          <a:latin typeface="+mn-lt"/>
                          <a:ea typeface="+mn-ea"/>
                          <a:cs typeface="+mn-cs"/>
                        </a:rPr>
                        <a:t>Easier Scalability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tc>
                  <a:txBody>
                    <a:bodyPr/>
                    <a:lstStyle/>
                    <a:p>
                      <a:pPr marL="0" algn="l" defTabSz="914400" rtl="0" eaLnBrk="1" latinLnBrk="0" hangingPunct="1"/>
                      <a:r>
                        <a:rPr lang="en-US" sz="2400" kern="1200" dirty="0">
                          <a:solidFill>
                            <a:srgbClr val="002060"/>
                          </a:solidFill>
                          <a:latin typeface="+mn-lt"/>
                          <a:ea typeface="+mn-ea"/>
                          <a:cs typeface="+mn-cs"/>
                        </a:rPr>
                        <a:t>Less Compute (GPU, CPU)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32115"/>
                      </a:schemeClr>
                    </a:solidFill>
                  </a:tcPr>
                </a:tc>
                <a:extLst>
                  <a:ext uri="{0D108BD9-81ED-4DB2-BD59-A6C34878D82A}">
                    <a16:rowId xmlns:a16="http://schemas.microsoft.com/office/drawing/2014/main" val="304814493"/>
                  </a:ext>
                </a:extLst>
              </a:tr>
            </a:tbl>
          </a:graphicData>
        </a:graphic>
      </p:graphicFrame>
      <p:grpSp>
        <p:nvGrpSpPr>
          <p:cNvPr id="7" name="Group 6">
            <a:extLst>
              <a:ext uri="{FF2B5EF4-FFF2-40B4-BE49-F238E27FC236}">
                <a16:creationId xmlns:a16="http://schemas.microsoft.com/office/drawing/2014/main" id="{AA64C180-1A03-DD85-36F9-E3E107DAB5FF}"/>
              </a:ext>
            </a:extLst>
          </p:cNvPr>
          <p:cNvGrpSpPr/>
          <p:nvPr/>
        </p:nvGrpSpPr>
        <p:grpSpPr>
          <a:xfrm>
            <a:off x="9334500" y="4739071"/>
            <a:ext cx="3076700" cy="2506398"/>
            <a:chOff x="7614387" y="2858155"/>
            <a:chExt cx="5539763" cy="4709930"/>
          </a:xfrm>
        </p:grpSpPr>
        <p:pic>
          <p:nvPicPr>
            <p:cNvPr id="8" name="Picture 7">
              <a:extLst>
                <a:ext uri="{FF2B5EF4-FFF2-40B4-BE49-F238E27FC236}">
                  <a16:creationId xmlns:a16="http://schemas.microsoft.com/office/drawing/2014/main" id="{AFD0AA06-860D-CD3F-E2F3-7FE25B255D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9" name="Picture 2" descr="OLLAMA: The Local Playground for Large Language Models (LLMs)">
              <a:extLst>
                <a:ext uri="{FF2B5EF4-FFF2-40B4-BE49-F238E27FC236}">
                  <a16:creationId xmlns:a16="http://schemas.microsoft.com/office/drawing/2014/main" id="{B966F9F5-9546-57EC-E204-0368C302B20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87142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b="-136"/>
          <a:stretch/>
        </p:blipFill>
        <p:spPr>
          <a:xfrm>
            <a:off x="-18288" y="-18288"/>
            <a:ext cx="12252960" cy="6915436"/>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85761" y="1755331"/>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Threat Modeling with Offline LLM</a:t>
            </a:r>
          </a:p>
        </p:txBody>
      </p:sp>
      <p:grpSp>
        <p:nvGrpSpPr>
          <p:cNvPr id="3" name="Group 2">
            <a:extLst>
              <a:ext uri="{FF2B5EF4-FFF2-40B4-BE49-F238E27FC236}">
                <a16:creationId xmlns:a16="http://schemas.microsoft.com/office/drawing/2014/main" id="{D4B75F02-C312-ADDC-6FB2-97F5B0BA3BA3}"/>
              </a:ext>
            </a:extLst>
          </p:cNvPr>
          <p:cNvGrpSpPr/>
          <p:nvPr/>
        </p:nvGrpSpPr>
        <p:grpSpPr>
          <a:xfrm>
            <a:off x="3248025" y="2619104"/>
            <a:ext cx="5962649" cy="5010149"/>
            <a:chOff x="7614387" y="2858155"/>
            <a:chExt cx="5539763" cy="4709930"/>
          </a:xfrm>
        </p:grpSpPr>
        <p:pic>
          <p:nvPicPr>
            <p:cNvPr id="6" name="Picture 5">
              <a:extLst>
                <a:ext uri="{FF2B5EF4-FFF2-40B4-BE49-F238E27FC236}">
                  <a16:creationId xmlns:a16="http://schemas.microsoft.com/office/drawing/2014/main" id="{D6F94756-77E1-8E05-9284-9F44E01CA49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8" name="Picture 2" descr="OLLAMA: The Local Playground for Large Language Models (LLMs)">
              <a:extLst>
                <a:ext uri="{FF2B5EF4-FFF2-40B4-BE49-F238E27FC236}">
                  <a16:creationId xmlns:a16="http://schemas.microsoft.com/office/drawing/2014/main" id="{A2CF6F16-DE6C-83F2-CBE4-29A14BDF753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5282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13954"/>
            <a:ext cx="10188739"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Pen Test Modeling: Prompt</a:t>
            </a:r>
          </a:p>
        </p:txBody>
      </p:sp>
      <p:pic>
        <p:nvPicPr>
          <p:cNvPr id="8" name="Picture 7">
            <a:extLst>
              <a:ext uri="{FF2B5EF4-FFF2-40B4-BE49-F238E27FC236}">
                <a16:creationId xmlns:a16="http://schemas.microsoft.com/office/drawing/2014/main" id="{E28118EE-12F0-91ED-606E-E6222F09391F}"/>
              </a:ext>
            </a:extLst>
          </p:cNvPr>
          <p:cNvPicPr>
            <a:picLocks noChangeAspect="1"/>
          </p:cNvPicPr>
          <p:nvPr/>
        </p:nvPicPr>
        <p:blipFill>
          <a:blip r:embed="rId4"/>
          <a:stretch>
            <a:fillRect/>
          </a:stretch>
        </p:blipFill>
        <p:spPr>
          <a:xfrm>
            <a:off x="425450" y="1094880"/>
            <a:ext cx="6766605" cy="5045570"/>
          </a:xfrm>
          <a:prstGeom prst="rect">
            <a:avLst/>
          </a:prstGeom>
        </p:spPr>
      </p:pic>
      <p:pic>
        <p:nvPicPr>
          <p:cNvPr id="6" name="Picture 5">
            <a:extLst>
              <a:ext uri="{FF2B5EF4-FFF2-40B4-BE49-F238E27FC236}">
                <a16:creationId xmlns:a16="http://schemas.microsoft.com/office/drawing/2014/main" id="{EC50A5A8-2E21-B732-C6FC-750F6D3027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2055" y="1094880"/>
            <a:ext cx="4617666" cy="5045570"/>
          </a:xfrm>
          <a:prstGeom prst="rect">
            <a:avLst/>
          </a:prstGeom>
        </p:spPr>
      </p:pic>
      <p:grpSp>
        <p:nvGrpSpPr>
          <p:cNvPr id="7" name="Group 6">
            <a:extLst>
              <a:ext uri="{FF2B5EF4-FFF2-40B4-BE49-F238E27FC236}">
                <a16:creationId xmlns:a16="http://schemas.microsoft.com/office/drawing/2014/main" id="{FC265276-4030-DFC7-43C9-324C9C2D2BA5}"/>
              </a:ext>
            </a:extLst>
          </p:cNvPr>
          <p:cNvGrpSpPr/>
          <p:nvPr/>
        </p:nvGrpSpPr>
        <p:grpSpPr>
          <a:xfrm>
            <a:off x="9334500" y="4739071"/>
            <a:ext cx="3076700" cy="2506398"/>
            <a:chOff x="7614387" y="2858155"/>
            <a:chExt cx="5539763" cy="4709930"/>
          </a:xfrm>
        </p:grpSpPr>
        <p:pic>
          <p:nvPicPr>
            <p:cNvPr id="9" name="Picture 8">
              <a:extLst>
                <a:ext uri="{FF2B5EF4-FFF2-40B4-BE49-F238E27FC236}">
                  <a16:creationId xmlns:a16="http://schemas.microsoft.com/office/drawing/2014/main" id="{FD612461-C206-D786-5415-7B556D641AC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11" name="Picture 2" descr="OLLAMA: The Local Playground for Large Language Models (LLMs)">
              <a:extLst>
                <a:ext uri="{FF2B5EF4-FFF2-40B4-BE49-F238E27FC236}">
                  <a16:creationId xmlns:a16="http://schemas.microsoft.com/office/drawing/2014/main" id="{1338B8F4-6E60-FC6C-2E9D-F9DA2407AAF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7632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8918"/>
            <a:ext cx="10697662"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Pen Test Modeling: Initial Result (1)</a:t>
            </a:r>
          </a:p>
        </p:txBody>
      </p:sp>
      <p:pic>
        <p:nvPicPr>
          <p:cNvPr id="5" name="Picture 4">
            <a:extLst>
              <a:ext uri="{FF2B5EF4-FFF2-40B4-BE49-F238E27FC236}">
                <a16:creationId xmlns:a16="http://schemas.microsoft.com/office/drawing/2014/main" id="{8108201C-072F-B923-95B5-A8361068CFB2}"/>
              </a:ext>
            </a:extLst>
          </p:cNvPr>
          <p:cNvPicPr>
            <a:picLocks noChangeAspect="1"/>
          </p:cNvPicPr>
          <p:nvPr/>
        </p:nvPicPr>
        <p:blipFill rotWithShape="1">
          <a:blip r:embed="rId5"/>
          <a:srcRect b="45455"/>
          <a:stretch/>
        </p:blipFill>
        <p:spPr>
          <a:xfrm>
            <a:off x="1141412" y="962565"/>
            <a:ext cx="9064187" cy="4523836"/>
          </a:xfrm>
          <a:prstGeom prst="rect">
            <a:avLst/>
          </a:prstGeom>
        </p:spPr>
      </p:pic>
      <p:sp>
        <p:nvSpPr>
          <p:cNvPr id="6" name="Rectangle 5">
            <a:extLst>
              <a:ext uri="{FF2B5EF4-FFF2-40B4-BE49-F238E27FC236}">
                <a16:creationId xmlns:a16="http://schemas.microsoft.com/office/drawing/2014/main" id="{F6D8AAF4-7DCD-0BB2-35D4-3A12879A58DE}"/>
              </a:ext>
            </a:extLst>
          </p:cNvPr>
          <p:cNvSpPr/>
          <p:nvPr/>
        </p:nvSpPr>
        <p:spPr>
          <a:xfrm>
            <a:off x="2181727" y="3905688"/>
            <a:ext cx="3914274" cy="28181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F2C07A-7151-7D60-A178-78E31E65BB7B}"/>
              </a:ext>
            </a:extLst>
          </p:cNvPr>
          <p:cNvSpPr/>
          <p:nvPr/>
        </p:nvSpPr>
        <p:spPr>
          <a:xfrm>
            <a:off x="6095999" y="3591789"/>
            <a:ext cx="3914274" cy="28181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885D2E-A162-3198-3A97-440C5D9638D3}"/>
              </a:ext>
            </a:extLst>
          </p:cNvPr>
          <p:cNvGrpSpPr/>
          <p:nvPr/>
        </p:nvGrpSpPr>
        <p:grpSpPr>
          <a:xfrm>
            <a:off x="9334500" y="4739071"/>
            <a:ext cx="3076700" cy="2506398"/>
            <a:chOff x="7614387" y="2858155"/>
            <a:chExt cx="5539763" cy="4709930"/>
          </a:xfrm>
        </p:grpSpPr>
        <p:pic>
          <p:nvPicPr>
            <p:cNvPr id="12" name="Picture 11">
              <a:extLst>
                <a:ext uri="{FF2B5EF4-FFF2-40B4-BE49-F238E27FC236}">
                  <a16:creationId xmlns:a16="http://schemas.microsoft.com/office/drawing/2014/main" id="{C6C1204D-4F1F-0951-4850-E61B2051AB0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13" name="Picture 2" descr="OLLAMA: The Local Playground for Large Language Models (LLMs)">
              <a:extLst>
                <a:ext uri="{FF2B5EF4-FFF2-40B4-BE49-F238E27FC236}">
                  <a16:creationId xmlns:a16="http://schemas.microsoft.com/office/drawing/2014/main" id="{FE1F8666-EDC9-36D8-B3DE-4A4E9B5E1E7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2789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8918"/>
            <a:ext cx="1053724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Pen Test Modeling: Initial Result (2)</a:t>
            </a:r>
          </a:p>
        </p:txBody>
      </p:sp>
      <p:pic>
        <p:nvPicPr>
          <p:cNvPr id="5" name="Picture 4">
            <a:extLst>
              <a:ext uri="{FF2B5EF4-FFF2-40B4-BE49-F238E27FC236}">
                <a16:creationId xmlns:a16="http://schemas.microsoft.com/office/drawing/2014/main" id="{8108201C-072F-B923-95B5-A8361068CFB2}"/>
              </a:ext>
            </a:extLst>
          </p:cNvPr>
          <p:cNvPicPr>
            <a:picLocks noChangeAspect="1"/>
          </p:cNvPicPr>
          <p:nvPr/>
        </p:nvPicPr>
        <p:blipFill rotWithShape="1">
          <a:blip r:embed="rId5"/>
          <a:srcRect l="252" t="54540" r="-252" b="-9085"/>
          <a:stretch/>
        </p:blipFill>
        <p:spPr>
          <a:xfrm>
            <a:off x="1164931" y="1194942"/>
            <a:ext cx="9482040" cy="4732382"/>
          </a:xfrm>
          <a:prstGeom prst="rect">
            <a:avLst/>
          </a:prstGeom>
        </p:spPr>
      </p:pic>
      <p:sp>
        <p:nvSpPr>
          <p:cNvPr id="6" name="Rectangle 5">
            <a:extLst>
              <a:ext uri="{FF2B5EF4-FFF2-40B4-BE49-F238E27FC236}">
                <a16:creationId xmlns:a16="http://schemas.microsoft.com/office/drawing/2014/main" id="{831C6A42-BE76-B0B8-1FCE-ADEA86D072EB}"/>
              </a:ext>
            </a:extLst>
          </p:cNvPr>
          <p:cNvSpPr/>
          <p:nvPr/>
        </p:nvSpPr>
        <p:spPr>
          <a:xfrm>
            <a:off x="2181725" y="3882189"/>
            <a:ext cx="2197770" cy="29621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EFB5D9-AD68-C769-9417-7E6F8A90240D}"/>
              </a:ext>
            </a:extLst>
          </p:cNvPr>
          <p:cNvSpPr/>
          <p:nvPr/>
        </p:nvSpPr>
        <p:spPr>
          <a:xfrm>
            <a:off x="3850103" y="3559938"/>
            <a:ext cx="6208596" cy="29621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E74BA9-0817-C482-37E5-8F8FBE2B8B0B}"/>
              </a:ext>
            </a:extLst>
          </p:cNvPr>
          <p:cNvSpPr/>
          <p:nvPr/>
        </p:nvSpPr>
        <p:spPr>
          <a:xfrm>
            <a:off x="6410031" y="2211035"/>
            <a:ext cx="3520031" cy="29621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65D06E-F6C9-900F-2D5B-7409B7308992}"/>
              </a:ext>
            </a:extLst>
          </p:cNvPr>
          <p:cNvSpPr/>
          <p:nvPr/>
        </p:nvSpPr>
        <p:spPr>
          <a:xfrm>
            <a:off x="2261938" y="2507250"/>
            <a:ext cx="2422357" cy="29621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41EA2BF-716E-092F-6A4F-87180815800E}"/>
              </a:ext>
            </a:extLst>
          </p:cNvPr>
          <p:cNvGrpSpPr/>
          <p:nvPr/>
        </p:nvGrpSpPr>
        <p:grpSpPr>
          <a:xfrm>
            <a:off x="9334500" y="4739071"/>
            <a:ext cx="3076700" cy="2506398"/>
            <a:chOff x="7614387" y="2858155"/>
            <a:chExt cx="5539763" cy="4709930"/>
          </a:xfrm>
        </p:grpSpPr>
        <p:pic>
          <p:nvPicPr>
            <p:cNvPr id="14" name="Picture 13">
              <a:extLst>
                <a:ext uri="{FF2B5EF4-FFF2-40B4-BE49-F238E27FC236}">
                  <a16:creationId xmlns:a16="http://schemas.microsoft.com/office/drawing/2014/main" id="{122C590D-8540-3C78-7900-0A70EC9185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15" name="Picture 2" descr="OLLAMA: The Local Playground for Large Language Models (LLMs)">
              <a:extLst>
                <a:ext uri="{FF2B5EF4-FFF2-40B4-BE49-F238E27FC236}">
                  <a16:creationId xmlns:a16="http://schemas.microsoft.com/office/drawing/2014/main" id="{6E5170AE-40DF-FB61-5EFC-E1DD5301CA1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87063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a:stretch/>
        </p:blipFill>
        <p:spPr>
          <a:xfrm>
            <a:off x="-2" y="13761"/>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Pen Test Modeling: Prompt Tuning</a:t>
            </a:r>
          </a:p>
        </p:txBody>
      </p:sp>
      <p:pic>
        <p:nvPicPr>
          <p:cNvPr id="5" name="Picture 4">
            <a:extLst>
              <a:ext uri="{FF2B5EF4-FFF2-40B4-BE49-F238E27FC236}">
                <a16:creationId xmlns:a16="http://schemas.microsoft.com/office/drawing/2014/main" id="{C0D16FB1-C910-55BB-CDBE-6A294A1DE1E6}"/>
              </a:ext>
            </a:extLst>
          </p:cNvPr>
          <p:cNvPicPr>
            <a:picLocks noChangeAspect="1"/>
          </p:cNvPicPr>
          <p:nvPr/>
        </p:nvPicPr>
        <p:blipFill rotWithShape="1">
          <a:blip r:embed="rId5"/>
          <a:srcRect t="1" b="77424"/>
          <a:stretch/>
        </p:blipFill>
        <p:spPr>
          <a:xfrm>
            <a:off x="291181" y="1075469"/>
            <a:ext cx="10865676" cy="1598242"/>
          </a:xfrm>
          <a:prstGeom prst="rect">
            <a:avLst/>
          </a:prstGeom>
        </p:spPr>
      </p:pic>
      <p:pic>
        <p:nvPicPr>
          <p:cNvPr id="8" name="Picture 7">
            <a:extLst>
              <a:ext uri="{FF2B5EF4-FFF2-40B4-BE49-F238E27FC236}">
                <a16:creationId xmlns:a16="http://schemas.microsoft.com/office/drawing/2014/main" id="{D9074F3C-D004-DC74-3F02-D9C4D789D079}"/>
              </a:ext>
            </a:extLst>
          </p:cNvPr>
          <p:cNvPicPr>
            <a:picLocks noChangeAspect="1"/>
          </p:cNvPicPr>
          <p:nvPr/>
        </p:nvPicPr>
        <p:blipFill rotWithShape="1">
          <a:blip r:embed="rId5"/>
          <a:srcRect t="55436"/>
          <a:stretch/>
        </p:blipFill>
        <p:spPr>
          <a:xfrm>
            <a:off x="291181" y="2673711"/>
            <a:ext cx="10865676" cy="3457499"/>
          </a:xfrm>
          <a:prstGeom prst="rect">
            <a:avLst/>
          </a:prstGeom>
        </p:spPr>
      </p:pic>
      <p:sp>
        <p:nvSpPr>
          <p:cNvPr id="9" name="Rectangle 8">
            <a:extLst>
              <a:ext uri="{FF2B5EF4-FFF2-40B4-BE49-F238E27FC236}">
                <a16:creationId xmlns:a16="http://schemas.microsoft.com/office/drawing/2014/main" id="{4F63BB27-D3EB-C337-1C4F-E99D3B359062}"/>
              </a:ext>
            </a:extLst>
          </p:cNvPr>
          <p:cNvSpPr/>
          <p:nvPr/>
        </p:nvSpPr>
        <p:spPr>
          <a:xfrm>
            <a:off x="1459401" y="5919537"/>
            <a:ext cx="3520031" cy="1912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7B1DABB-517E-E55B-8FAF-3C555139A54E}"/>
              </a:ext>
            </a:extLst>
          </p:cNvPr>
          <p:cNvGrpSpPr/>
          <p:nvPr/>
        </p:nvGrpSpPr>
        <p:grpSpPr>
          <a:xfrm>
            <a:off x="9334500" y="4739071"/>
            <a:ext cx="3076700" cy="2506398"/>
            <a:chOff x="7614387" y="2858155"/>
            <a:chExt cx="5539763" cy="4709930"/>
          </a:xfrm>
        </p:grpSpPr>
        <p:pic>
          <p:nvPicPr>
            <p:cNvPr id="12" name="Picture 11">
              <a:extLst>
                <a:ext uri="{FF2B5EF4-FFF2-40B4-BE49-F238E27FC236}">
                  <a16:creationId xmlns:a16="http://schemas.microsoft.com/office/drawing/2014/main" id="{C7A7CBDD-1795-5CD8-8751-656112CC942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13" name="Picture 2" descr="OLLAMA: The Local Playground for Large Language Models (LLMs)">
              <a:extLst>
                <a:ext uri="{FF2B5EF4-FFF2-40B4-BE49-F238E27FC236}">
                  <a16:creationId xmlns:a16="http://schemas.microsoft.com/office/drawing/2014/main" id="{2144D2DE-6EE2-8E6A-FBF6-1DA07822508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7154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13954"/>
            <a:ext cx="10188739"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Red Team Modeling: Prompt</a:t>
            </a:r>
          </a:p>
        </p:txBody>
      </p:sp>
      <p:pic>
        <p:nvPicPr>
          <p:cNvPr id="8" name="Picture 7">
            <a:extLst>
              <a:ext uri="{FF2B5EF4-FFF2-40B4-BE49-F238E27FC236}">
                <a16:creationId xmlns:a16="http://schemas.microsoft.com/office/drawing/2014/main" id="{E28118EE-12F0-91ED-606E-E6222F09391F}"/>
              </a:ext>
            </a:extLst>
          </p:cNvPr>
          <p:cNvPicPr>
            <a:picLocks noChangeAspect="1"/>
          </p:cNvPicPr>
          <p:nvPr/>
        </p:nvPicPr>
        <p:blipFill>
          <a:blip r:embed="rId4"/>
          <a:stretch>
            <a:fillRect/>
          </a:stretch>
        </p:blipFill>
        <p:spPr>
          <a:xfrm>
            <a:off x="425450" y="1094880"/>
            <a:ext cx="6766605" cy="5045570"/>
          </a:xfrm>
          <a:prstGeom prst="rect">
            <a:avLst/>
          </a:prstGeom>
        </p:spPr>
      </p:pic>
      <p:pic>
        <p:nvPicPr>
          <p:cNvPr id="11" name="Picture 10">
            <a:extLst>
              <a:ext uri="{FF2B5EF4-FFF2-40B4-BE49-F238E27FC236}">
                <a16:creationId xmlns:a16="http://schemas.microsoft.com/office/drawing/2014/main" id="{1779FB5D-BA10-1721-FD81-04615F1FF62E}"/>
              </a:ext>
            </a:extLst>
          </p:cNvPr>
          <p:cNvPicPr>
            <a:picLocks noChangeAspect="1"/>
          </p:cNvPicPr>
          <p:nvPr/>
        </p:nvPicPr>
        <p:blipFill rotWithShape="1">
          <a:blip r:embed="rId5"/>
          <a:srcRect b="32327"/>
          <a:stretch/>
        </p:blipFill>
        <p:spPr>
          <a:xfrm>
            <a:off x="456696" y="1092962"/>
            <a:ext cx="9939638" cy="5033239"/>
          </a:xfrm>
          <a:prstGeom prst="rect">
            <a:avLst/>
          </a:prstGeom>
        </p:spPr>
      </p:pic>
      <p:grpSp>
        <p:nvGrpSpPr>
          <p:cNvPr id="12" name="Group 11">
            <a:extLst>
              <a:ext uri="{FF2B5EF4-FFF2-40B4-BE49-F238E27FC236}">
                <a16:creationId xmlns:a16="http://schemas.microsoft.com/office/drawing/2014/main" id="{98DECD36-DA70-DE74-E793-8282522A939E}"/>
              </a:ext>
            </a:extLst>
          </p:cNvPr>
          <p:cNvGrpSpPr/>
          <p:nvPr/>
        </p:nvGrpSpPr>
        <p:grpSpPr>
          <a:xfrm>
            <a:off x="9130423" y="5138854"/>
            <a:ext cx="3392144" cy="2201256"/>
            <a:chOff x="411947" y="3005788"/>
            <a:chExt cx="6613604" cy="4709930"/>
          </a:xfrm>
        </p:grpSpPr>
        <p:pic>
          <p:nvPicPr>
            <p:cNvPr id="13" name="Picture 12">
              <a:extLst>
                <a:ext uri="{FF2B5EF4-FFF2-40B4-BE49-F238E27FC236}">
                  <a16:creationId xmlns:a16="http://schemas.microsoft.com/office/drawing/2014/main" id="{0AC7A4F9-F004-40F9-10CC-94301E735F3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2315621" y="3005788"/>
              <a:ext cx="4709930" cy="4709930"/>
            </a:xfrm>
            <a:prstGeom prst="rect">
              <a:avLst/>
            </a:prstGeom>
          </p:spPr>
        </p:pic>
        <p:pic>
          <p:nvPicPr>
            <p:cNvPr id="14" name="Picture 2" descr="library">
              <a:extLst>
                <a:ext uri="{FF2B5EF4-FFF2-40B4-BE49-F238E27FC236}">
                  <a16:creationId xmlns:a16="http://schemas.microsoft.com/office/drawing/2014/main" id="{53BA0256-4680-D872-DE8E-AC0DDE2657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61" b="99756" l="9961" r="89966">
                          <a14:foregroundMark x1="20972" y1="93774" x2="23828" y2="80029"/>
                          <a14:foregroundMark x1="23071" y1="81592" x2="20972" y2="72192"/>
                          <a14:foregroundMark x1="20972" y1="72192" x2="24097" y2="56665"/>
                          <a14:foregroundMark x1="24609" y1="58740" x2="19019" y2="51001"/>
                          <a14:foregroundMark x1="19019" y1="51001" x2="21509" y2="41455"/>
                          <a14:foregroundMark x1="21509" y1="41455" x2="27222" y2="33838"/>
                          <a14:foregroundMark x1="27979" y1="34863" x2="29590" y2="15869"/>
                          <a14:foregroundMark x1="29590" y1="15869" x2="38525" y2="20337"/>
                          <a14:foregroundMark x1="38525" y1="20337" x2="40454" y2="29688"/>
                          <a14:foregroundMark x1="40454" y1="29688" x2="48438" y2="23975"/>
                          <a14:foregroundMark x1="48438" y1="23975" x2="57739" y2="25952"/>
                          <a14:foregroundMark x1="57739" y1="25952" x2="63037" y2="17798"/>
                          <a14:foregroundMark x1="63037" y1="17798" x2="68481" y2="17993"/>
                          <a14:foregroundMark x1="65894" y1="13062" x2="61206" y2="31494"/>
                          <a14:foregroundMark x1="67969" y1="14355" x2="68213" y2="39282"/>
                          <a14:foregroundMark x1="70044" y1="14893" x2="71069" y2="37720"/>
                          <a14:foregroundMark x1="72119" y1="34082" x2="76050" y2="43750"/>
                          <a14:foregroundMark x1="76050" y1="43750" x2="77246" y2="54541"/>
                          <a14:foregroundMark x1="77246" y1="54541" x2="75220" y2="62891"/>
                          <a14:foregroundMark x1="75757" y1="36426" x2="78857" y2="48364"/>
                          <a14:foregroundMark x1="76270" y1="58740" x2="76270" y2="77734"/>
                          <a14:foregroundMark x1="76270" y1="77734" x2="79590" y2="86938"/>
                          <a14:foregroundMark x1="79590" y1="86938" x2="78857" y2="94556"/>
                          <a14:foregroundMark x1="64575" y1="96631" x2="39941" y2="96631"/>
                          <a14:foregroundMark x1="22021" y1="90161" x2="29907" y2="95557"/>
                          <a14:foregroundMark x1="29907" y1="95557" x2="30078" y2="95605"/>
                          <a14:foregroundMark x1="36035" y1="96899" x2="45801" y2="98145"/>
                          <a14:foregroundMark x1="45801" y1="98145" x2="49536" y2="99756"/>
                          <a14:foregroundMark x1="41235" y1="46289" x2="41748" y2="68359"/>
                          <a14:foregroundMark x1="32397" y1="45776" x2="32153" y2="53027"/>
                          <a14:foregroundMark x1="62256" y1="42407" x2="66406" y2="52515"/>
                          <a14:foregroundMark x1="58105" y1="69653" x2="56543" y2="41870"/>
                          <a14:foregroundMark x1="49780" y1="40845" x2="49780" y2="73535"/>
                          <a14:foregroundMark x1="54712" y1="42651" x2="63867" y2="65601"/>
                          <a14:foregroundMark x1="63867" y1="65601" x2="63550" y2="67822"/>
                        </a14:backgroundRemoval>
                      </a14:imgEffect>
                    </a14:imgLayer>
                  </a14:imgProps>
                </a:ext>
                <a:ext uri="{28A0092B-C50C-407E-A947-70E740481C1C}">
                  <a14:useLocalDpi xmlns:a14="http://schemas.microsoft.com/office/drawing/2010/main" val="0"/>
                </a:ext>
              </a:extLst>
            </a:blip>
            <a:srcRect/>
            <a:stretch>
              <a:fillRect/>
            </a:stretch>
          </p:blipFill>
          <p:spPr bwMode="auto">
            <a:xfrm>
              <a:off x="411947" y="3005788"/>
              <a:ext cx="4258639" cy="4258639"/>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CDEADB50-0938-3E62-6961-180FFDC790AA}"/>
              </a:ext>
            </a:extLst>
          </p:cNvPr>
          <p:cNvPicPr>
            <a:picLocks noChangeAspect="1"/>
          </p:cNvPicPr>
          <p:nvPr/>
        </p:nvPicPr>
        <p:blipFill rotWithShape="1">
          <a:blip r:embed="rId5"/>
          <a:srcRect l="6043" t="68018" r="72971" b="2239"/>
          <a:stretch/>
        </p:blipFill>
        <p:spPr>
          <a:xfrm>
            <a:off x="9659230" y="2592601"/>
            <a:ext cx="2387601" cy="2532004"/>
          </a:xfrm>
          <a:prstGeom prst="rect">
            <a:avLst/>
          </a:prstGeom>
        </p:spPr>
      </p:pic>
    </p:spTree>
    <p:extLst>
      <p:ext uri="{BB962C8B-B14F-4D97-AF65-F5344CB8AC3E}">
        <p14:creationId xmlns:p14="http://schemas.microsoft.com/office/powerpoint/2010/main" val="338162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9DC255-4F04-4922-EDFA-6BC6FE58CB6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1"/>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8761413" y="371823"/>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TL;DR</a:t>
            </a:r>
          </a:p>
        </p:txBody>
      </p:sp>
      <p:sp>
        <p:nvSpPr>
          <p:cNvPr id="11" name="Content Placeholder 2">
            <a:extLst>
              <a:ext uri="{FF2B5EF4-FFF2-40B4-BE49-F238E27FC236}">
                <a16:creationId xmlns:a16="http://schemas.microsoft.com/office/drawing/2014/main" id="{F4A73816-D747-156F-F12B-2A3E4B66AE5A}"/>
              </a:ext>
            </a:extLst>
          </p:cNvPr>
          <p:cNvSpPr txBox="1">
            <a:spLocks/>
          </p:cNvSpPr>
          <p:nvPr/>
        </p:nvSpPr>
        <p:spPr>
          <a:xfrm>
            <a:off x="1141413" y="1700846"/>
            <a:ext cx="7981156" cy="435344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endParaRPr lang="en-US" dirty="0">
              <a:solidFill>
                <a:srgbClr val="002060"/>
              </a:solidFill>
            </a:endParaRPr>
          </a:p>
        </p:txBody>
      </p:sp>
      <p:pic>
        <p:nvPicPr>
          <p:cNvPr id="8" name="Picture 7">
            <a:extLst>
              <a:ext uri="{FF2B5EF4-FFF2-40B4-BE49-F238E27FC236}">
                <a16:creationId xmlns:a16="http://schemas.microsoft.com/office/drawing/2014/main" id="{0059B748-3E31-7551-5445-DE8803912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232650" cy="6858000"/>
          </a:xfrm>
          <a:prstGeom prst="rect">
            <a:avLst/>
          </a:prstGeom>
        </p:spPr>
      </p:pic>
      <p:sp>
        <p:nvSpPr>
          <p:cNvPr id="9" name="Content Placeholder 2">
            <a:extLst>
              <a:ext uri="{FF2B5EF4-FFF2-40B4-BE49-F238E27FC236}">
                <a16:creationId xmlns:a16="http://schemas.microsoft.com/office/drawing/2014/main" id="{C4052273-32C1-F320-405C-0A0BF4DA22F0}"/>
              </a:ext>
            </a:extLst>
          </p:cNvPr>
          <p:cNvSpPr txBox="1">
            <a:spLocks/>
          </p:cNvSpPr>
          <p:nvPr/>
        </p:nvSpPr>
        <p:spPr>
          <a:xfrm>
            <a:off x="7529513" y="1252278"/>
            <a:ext cx="4789487" cy="435344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800" dirty="0">
                <a:solidFill>
                  <a:srgbClr val="002060"/>
                </a:solidFill>
              </a:rPr>
              <a:t>AI…</a:t>
            </a:r>
          </a:p>
          <a:p>
            <a:pPr marL="457200" indent="-457200">
              <a:buFont typeface="Arial" panose="020B0604020202020204" pitchFamily="34" charset="0"/>
              <a:buChar char="•"/>
            </a:pPr>
            <a:r>
              <a:rPr lang="en-US" sz="2800" dirty="0">
                <a:solidFill>
                  <a:srgbClr val="002060"/>
                </a:solidFill>
              </a:rPr>
              <a:t>Won’t take your job</a:t>
            </a:r>
          </a:p>
          <a:p>
            <a:pPr marL="457200" indent="-457200">
              <a:buFont typeface="Arial" panose="020B0604020202020204" pitchFamily="34" charset="0"/>
              <a:buChar char="•"/>
            </a:pPr>
            <a:r>
              <a:rPr lang="en-US" sz="2800" dirty="0">
                <a:solidFill>
                  <a:srgbClr val="002060"/>
                </a:solidFill>
              </a:rPr>
              <a:t>Improves your results</a:t>
            </a:r>
          </a:p>
          <a:p>
            <a:pPr marL="457200" indent="-457200">
              <a:buFont typeface="Arial" panose="020B0604020202020204" pitchFamily="34" charset="0"/>
              <a:buChar char="•"/>
            </a:pPr>
            <a:r>
              <a:rPr lang="en-US" sz="2800" dirty="0">
                <a:solidFill>
                  <a:srgbClr val="002060"/>
                </a:solidFill>
              </a:rPr>
              <a:t>takes time to train</a:t>
            </a:r>
          </a:p>
          <a:p>
            <a:pPr marL="457200" indent="-457200">
              <a:buFont typeface="Arial" panose="020B0604020202020204" pitchFamily="34" charset="0"/>
              <a:buChar char="•"/>
            </a:pPr>
            <a:r>
              <a:rPr lang="en-US" sz="2800" dirty="0">
                <a:solidFill>
                  <a:srgbClr val="002060"/>
                </a:solidFill>
              </a:rPr>
              <a:t>CAN BE expensive</a:t>
            </a:r>
          </a:p>
        </p:txBody>
      </p:sp>
    </p:spTree>
    <p:extLst>
      <p:ext uri="{BB962C8B-B14F-4D97-AF65-F5344CB8AC3E}">
        <p14:creationId xmlns:p14="http://schemas.microsoft.com/office/powerpoint/2010/main" val="3328289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891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Red Team Modeling: Initial Results</a:t>
            </a:r>
          </a:p>
        </p:txBody>
      </p:sp>
      <p:pic>
        <p:nvPicPr>
          <p:cNvPr id="8" name="Picture 7">
            <a:extLst>
              <a:ext uri="{FF2B5EF4-FFF2-40B4-BE49-F238E27FC236}">
                <a16:creationId xmlns:a16="http://schemas.microsoft.com/office/drawing/2014/main" id="{13C47A2D-D163-2905-84C2-923CA4F3FAC6}"/>
              </a:ext>
            </a:extLst>
          </p:cNvPr>
          <p:cNvPicPr>
            <a:picLocks noChangeAspect="1"/>
          </p:cNvPicPr>
          <p:nvPr/>
        </p:nvPicPr>
        <p:blipFill rotWithShape="1">
          <a:blip r:embed="rId5"/>
          <a:srcRect b="43089"/>
          <a:stretch/>
        </p:blipFill>
        <p:spPr>
          <a:xfrm>
            <a:off x="1008711" y="1047210"/>
            <a:ext cx="10099400" cy="4452838"/>
          </a:xfrm>
          <a:prstGeom prst="rect">
            <a:avLst/>
          </a:prstGeom>
        </p:spPr>
      </p:pic>
      <p:grpSp>
        <p:nvGrpSpPr>
          <p:cNvPr id="4" name="Group 3">
            <a:extLst>
              <a:ext uri="{FF2B5EF4-FFF2-40B4-BE49-F238E27FC236}">
                <a16:creationId xmlns:a16="http://schemas.microsoft.com/office/drawing/2014/main" id="{C7370E61-1917-DA7B-6938-164622BBE849}"/>
              </a:ext>
            </a:extLst>
          </p:cNvPr>
          <p:cNvGrpSpPr/>
          <p:nvPr/>
        </p:nvGrpSpPr>
        <p:grpSpPr>
          <a:xfrm>
            <a:off x="9334500" y="4739071"/>
            <a:ext cx="3076700" cy="2506398"/>
            <a:chOff x="7614387" y="2858155"/>
            <a:chExt cx="5539763" cy="4709930"/>
          </a:xfrm>
        </p:grpSpPr>
        <p:pic>
          <p:nvPicPr>
            <p:cNvPr id="5" name="Picture 4">
              <a:extLst>
                <a:ext uri="{FF2B5EF4-FFF2-40B4-BE49-F238E27FC236}">
                  <a16:creationId xmlns:a16="http://schemas.microsoft.com/office/drawing/2014/main" id="{243F7CF9-DD08-E862-30F2-31D020BD3CC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6" name="Picture 2" descr="OLLAMA: The Local Playground for Large Language Models (LLMs)">
              <a:extLst>
                <a:ext uri="{FF2B5EF4-FFF2-40B4-BE49-F238E27FC236}">
                  <a16:creationId xmlns:a16="http://schemas.microsoft.com/office/drawing/2014/main" id="{0C128F7F-52F1-4F01-FF5F-00020CDE856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3028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891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Red Team Modeling: Initial Results</a:t>
            </a:r>
          </a:p>
        </p:txBody>
      </p:sp>
      <p:pic>
        <p:nvPicPr>
          <p:cNvPr id="8" name="Picture 7">
            <a:extLst>
              <a:ext uri="{FF2B5EF4-FFF2-40B4-BE49-F238E27FC236}">
                <a16:creationId xmlns:a16="http://schemas.microsoft.com/office/drawing/2014/main" id="{13C47A2D-D163-2905-84C2-923CA4F3FAC6}"/>
              </a:ext>
            </a:extLst>
          </p:cNvPr>
          <p:cNvPicPr>
            <a:picLocks noChangeAspect="1"/>
          </p:cNvPicPr>
          <p:nvPr/>
        </p:nvPicPr>
        <p:blipFill rotWithShape="1">
          <a:blip r:embed="rId5"/>
          <a:srcRect t="55403"/>
          <a:stretch/>
        </p:blipFill>
        <p:spPr>
          <a:xfrm>
            <a:off x="1046298" y="1238962"/>
            <a:ext cx="10099401" cy="3906729"/>
          </a:xfrm>
          <a:prstGeom prst="rect">
            <a:avLst/>
          </a:prstGeom>
        </p:spPr>
      </p:pic>
      <p:grpSp>
        <p:nvGrpSpPr>
          <p:cNvPr id="4" name="Group 3">
            <a:extLst>
              <a:ext uri="{FF2B5EF4-FFF2-40B4-BE49-F238E27FC236}">
                <a16:creationId xmlns:a16="http://schemas.microsoft.com/office/drawing/2014/main" id="{7785F004-9652-3CD8-0203-CAF155E0612D}"/>
              </a:ext>
            </a:extLst>
          </p:cNvPr>
          <p:cNvGrpSpPr/>
          <p:nvPr/>
        </p:nvGrpSpPr>
        <p:grpSpPr>
          <a:xfrm>
            <a:off x="9334500" y="4739071"/>
            <a:ext cx="3076700" cy="2506398"/>
            <a:chOff x="7614387" y="2858155"/>
            <a:chExt cx="5539763" cy="4709930"/>
          </a:xfrm>
        </p:grpSpPr>
        <p:pic>
          <p:nvPicPr>
            <p:cNvPr id="5" name="Picture 4">
              <a:extLst>
                <a:ext uri="{FF2B5EF4-FFF2-40B4-BE49-F238E27FC236}">
                  <a16:creationId xmlns:a16="http://schemas.microsoft.com/office/drawing/2014/main" id="{F4443B07-3FCE-3D8C-0C3C-1300850804C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6" name="Picture 2" descr="OLLAMA: The Local Playground for Large Language Models (LLMs)">
              <a:extLst>
                <a:ext uri="{FF2B5EF4-FFF2-40B4-BE49-F238E27FC236}">
                  <a16:creationId xmlns:a16="http://schemas.microsoft.com/office/drawing/2014/main" id="{1B1B18AB-BD15-8BA9-EACA-95023D190BD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9094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a:stretch/>
        </p:blipFill>
        <p:spPr>
          <a:xfrm>
            <a:off x="0" y="-2568"/>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2" y="2568"/>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Red Team Modeling: Tuning</a:t>
            </a:r>
          </a:p>
        </p:txBody>
      </p:sp>
      <p:pic>
        <p:nvPicPr>
          <p:cNvPr id="6" name="Picture 5">
            <a:extLst>
              <a:ext uri="{FF2B5EF4-FFF2-40B4-BE49-F238E27FC236}">
                <a16:creationId xmlns:a16="http://schemas.microsoft.com/office/drawing/2014/main" id="{FB77A53B-67E3-A094-5055-767B89BA9097}"/>
              </a:ext>
            </a:extLst>
          </p:cNvPr>
          <p:cNvPicPr>
            <a:picLocks noChangeAspect="1"/>
          </p:cNvPicPr>
          <p:nvPr/>
        </p:nvPicPr>
        <p:blipFill rotWithShape="1">
          <a:blip r:embed="rId5"/>
          <a:srcRect b="75656"/>
          <a:stretch/>
        </p:blipFill>
        <p:spPr>
          <a:xfrm>
            <a:off x="1141411" y="948657"/>
            <a:ext cx="9203591" cy="1619243"/>
          </a:xfrm>
          <a:prstGeom prst="rect">
            <a:avLst/>
          </a:prstGeom>
        </p:spPr>
      </p:pic>
      <p:pic>
        <p:nvPicPr>
          <p:cNvPr id="4" name="Picture 3">
            <a:extLst>
              <a:ext uri="{FF2B5EF4-FFF2-40B4-BE49-F238E27FC236}">
                <a16:creationId xmlns:a16="http://schemas.microsoft.com/office/drawing/2014/main" id="{43E6E94A-344E-C420-B644-D5291DBFEE21}"/>
              </a:ext>
            </a:extLst>
          </p:cNvPr>
          <p:cNvPicPr>
            <a:picLocks noChangeAspect="1"/>
          </p:cNvPicPr>
          <p:nvPr/>
        </p:nvPicPr>
        <p:blipFill rotWithShape="1">
          <a:blip r:embed="rId5"/>
          <a:srcRect t="58849"/>
          <a:stretch/>
        </p:blipFill>
        <p:spPr>
          <a:xfrm>
            <a:off x="1141411" y="2567900"/>
            <a:ext cx="9203591" cy="2737182"/>
          </a:xfrm>
          <a:prstGeom prst="rect">
            <a:avLst/>
          </a:prstGeom>
        </p:spPr>
      </p:pic>
      <p:grpSp>
        <p:nvGrpSpPr>
          <p:cNvPr id="5" name="Group 4">
            <a:extLst>
              <a:ext uri="{FF2B5EF4-FFF2-40B4-BE49-F238E27FC236}">
                <a16:creationId xmlns:a16="http://schemas.microsoft.com/office/drawing/2014/main" id="{B150A1EB-65FE-32BF-52A3-B77FEF5106FA}"/>
              </a:ext>
            </a:extLst>
          </p:cNvPr>
          <p:cNvGrpSpPr/>
          <p:nvPr/>
        </p:nvGrpSpPr>
        <p:grpSpPr>
          <a:xfrm>
            <a:off x="9334500" y="4739071"/>
            <a:ext cx="3076700" cy="2506398"/>
            <a:chOff x="7614387" y="2858155"/>
            <a:chExt cx="5539763" cy="4709930"/>
          </a:xfrm>
        </p:grpSpPr>
        <p:pic>
          <p:nvPicPr>
            <p:cNvPr id="11" name="Picture 10">
              <a:extLst>
                <a:ext uri="{FF2B5EF4-FFF2-40B4-BE49-F238E27FC236}">
                  <a16:creationId xmlns:a16="http://schemas.microsoft.com/office/drawing/2014/main" id="{512F3948-75B3-C2A1-7C45-C9C8AB4F516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12" name="Picture 2" descr="OLLAMA: The Local Playground for Large Language Models (LLMs)">
              <a:extLst>
                <a:ext uri="{FF2B5EF4-FFF2-40B4-BE49-F238E27FC236}">
                  <a16:creationId xmlns:a16="http://schemas.microsoft.com/office/drawing/2014/main" id="{0D62EA32-0AAD-A6DC-AA75-FACEC97CCA0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1961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046299" y="516359"/>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Hybrid approach</a:t>
            </a:r>
          </a:p>
        </p:txBody>
      </p:sp>
      <p:grpSp>
        <p:nvGrpSpPr>
          <p:cNvPr id="13" name="Group 12">
            <a:extLst>
              <a:ext uri="{FF2B5EF4-FFF2-40B4-BE49-F238E27FC236}">
                <a16:creationId xmlns:a16="http://schemas.microsoft.com/office/drawing/2014/main" id="{51DF7B49-D43B-89EA-E13A-9CA097C23D91}"/>
              </a:ext>
            </a:extLst>
          </p:cNvPr>
          <p:cNvGrpSpPr/>
          <p:nvPr/>
        </p:nvGrpSpPr>
        <p:grpSpPr>
          <a:xfrm>
            <a:off x="1490955" y="2077696"/>
            <a:ext cx="3364297" cy="2961594"/>
            <a:chOff x="2129051" y="2077697"/>
            <a:chExt cx="3364297" cy="2961594"/>
          </a:xfrm>
        </p:grpSpPr>
        <p:sp>
          <p:nvSpPr>
            <p:cNvPr id="5" name="Heart 4">
              <a:extLst>
                <a:ext uri="{FF2B5EF4-FFF2-40B4-BE49-F238E27FC236}">
                  <a16:creationId xmlns:a16="http://schemas.microsoft.com/office/drawing/2014/main" id="{7F0C9F57-05BC-528D-18DD-4C27D5D37F27}"/>
                </a:ext>
              </a:extLst>
            </p:cNvPr>
            <p:cNvSpPr/>
            <p:nvPr/>
          </p:nvSpPr>
          <p:spPr>
            <a:xfrm>
              <a:off x="2129051" y="2077697"/>
              <a:ext cx="3364297" cy="2961594"/>
            </a:xfrm>
            <a:prstGeom prst="hear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4ABF503B-B25D-6B80-BEA5-E792CE8FDD81}"/>
                </a:ext>
              </a:extLst>
            </p:cNvPr>
            <p:cNvGrpSpPr/>
            <p:nvPr/>
          </p:nvGrpSpPr>
          <p:grpSpPr>
            <a:xfrm>
              <a:off x="2751943" y="3203863"/>
              <a:ext cx="2275629" cy="1432558"/>
              <a:chOff x="411947" y="3005788"/>
              <a:chExt cx="6613604" cy="4709930"/>
            </a:xfrm>
          </p:grpSpPr>
          <p:pic>
            <p:nvPicPr>
              <p:cNvPr id="8" name="Picture 7">
                <a:extLst>
                  <a:ext uri="{FF2B5EF4-FFF2-40B4-BE49-F238E27FC236}">
                    <a16:creationId xmlns:a16="http://schemas.microsoft.com/office/drawing/2014/main" id="{7F5B1D66-F9B6-8A3B-CB66-EAC6A37881E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2315621" y="3005788"/>
                <a:ext cx="4709930" cy="4709930"/>
              </a:xfrm>
              <a:prstGeom prst="rect">
                <a:avLst/>
              </a:prstGeom>
            </p:spPr>
          </p:pic>
          <p:pic>
            <p:nvPicPr>
              <p:cNvPr id="9" name="Picture 2" descr="library">
                <a:extLst>
                  <a:ext uri="{FF2B5EF4-FFF2-40B4-BE49-F238E27FC236}">
                    <a16:creationId xmlns:a16="http://schemas.microsoft.com/office/drawing/2014/main" id="{235B5B7A-831B-E08C-6A8B-C4B173F339C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61" b="99756" l="9961" r="89966">
                            <a14:foregroundMark x1="20972" y1="93774" x2="23828" y2="80029"/>
                            <a14:foregroundMark x1="23071" y1="81592" x2="20972" y2="72192"/>
                            <a14:foregroundMark x1="20972" y1="72192" x2="24097" y2="56665"/>
                            <a14:foregroundMark x1="24609" y1="58740" x2="19019" y2="51001"/>
                            <a14:foregroundMark x1="19019" y1="51001" x2="21509" y2="41455"/>
                            <a14:foregroundMark x1="21509" y1="41455" x2="27222" y2="33838"/>
                            <a14:foregroundMark x1="27979" y1="34863" x2="29590" y2="15869"/>
                            <a14:foregroundMark x1="29590" y1="15869" x2="38525" y2="20337"/>
                            <a14:foregroundMark x1="38525" y1="20337" x2="40454" y2="29688"/>
                            <a14:foregroundMark x1="40454" y1="29688" x2="48438" y2="23975"/>
                            <a14:foregroundMark x1="48438" y1="23975" x2="57739" y2="25952"/>
                            <a14:foregroundMark x1="57739" y1="25952" x2="63037" y2="17798"/>
                            <a14:foregroundMark x1="63037" y1="17798" x2="68481" y2="17993"/>
                            <a14:foregroundMark x1="65894" y1="13062" x2="61206" y2="31494"/>
                            <a14:foregroundMark x1="67969" y1="14355" x2="68213" y2="39282"/>
                            <a14:foregroundMark x1="70044" y1="14893" x2="71069" y2="37720"/>
                            <a14:foregroundMark x1="72119" y1="34082" x2="76050" y2="43750"/>
                            <a14:foregroundMark x1="76050" y1="43750" x2="77246" y2="54541"/>
                            <a14:foregroundMark x1="77246" y1="54541" x2="75220" y2="62891"/>
                            <a14:foregroundMark x1="75757" y1="36426" x2="78857" y2="48364"/>
                            <a14:foregroundMark x1="76270" y1="58740" x2="76270" y2="77734"/>
                            <a14:foregroundMark x1="76270" y1="77734" x2="79590" y2="86938"/>
                            <a14:foregroundMark x1="79590" y1="86938" x2="78857" y2="94556"/>
                            <a14:foregroundMark x1="64575" y1="96631" x2="39941" y2="96631"/>
                            <a14:foregroundMark x1="22021" y1="90161" x2="29907" y2="95557"/>
                            <a14:foregroundMark x1="29907" y1="95557" x2="30078" y2="95605"/>
                            <a14:foregroundMark x1="36035" y1="96899" x2="45801" y2="98145"/>
                            <a14:foregroundMark x1="45801" y1="98145" x2="49536" y2="99756"/>
                            <a14:foregroundMark x1="41235" y1="46289" x2="41748" y2="68359"/>
                            <a14:foregroundMark x1="32397" y1="45776" x2="32153" y2="53027"/>
                            <a14:foregroundMark x1="62256" y1="42407" x2="66406" y2="52515"/>
                            <a14:foregroundMark x1="58105" y1="69653" x2="56543" y2="41870"/>
                            <a14:foregroundMark x1="49780" y1="40845" x2="49780" y2="73535"/>
                            <a14:foregroundMark x1="54712" y1="42651" x2="63867" y2="65601"/>
                            <a14:foregroundMark x1="63867" y1="65601" x2="63550" y2="67822"/>
                          </a14:backgroundRemoval>
                        </a14:imgEffect>
                      </a14:imgLayer>
                    </a14:imgProps>
                  </a:ext>
                  <a:ext uri="{28A0092B-C50C-407E-A947-70E740481C1C}">
                    <a14:useLocalDpi xmlns:a14="http://schemas.microsoft.com/office/drawing/2010/main" val="0"/>
                  </a:ext>
                </a:extLst>
              </a:blip>
              <a:srcRect/>
              <a:stretch>
                <a:fillRect/>
              </a:stretch>
            </p:blipFill>
            <p:spPr bwMode="auto">
              <a:xfrm>
                <a:off x="411947" y="3005788"/>
                <a:ext cx="4258639" cy="4258639"/>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10" descr="ChatGPT Logo | 03 - PNG Logo Vector Brand Downloads (SVG, EPS)">
              <a:extLst>
                <a:ext uri="{FF2B5EF4-FFF2-40B4-BE49-F238E27FC236}">
                  <a16:creationId xmlns:a16="http://schemas.microsoft.com/office/drawing/2014/main" id="{5695254E-1B31-7A06-770F-0337683316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2933" b="23859"/>
            <a:stretch/>
          </p:blipFill>
          <p:spPr bwMode="auto">
            <a:xfrm>
              <a:off x="2707230" y="2717170"/>
              <a:ext cx="2207937" cy="73423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2">
            <a:extLst>
              <a:ext uri="{FF2B5EF4-FFF2-40B4-BE49-F238E27FC236}">
                <a16:creationId xmlns:a16="http://schemas.microsoft.com/office/drawing/2014/main" id="{6080EAAF-E0FC-6F5D-8A66-5E97D3C8DE15}"/>
              </a:ext>
            </a:extLst>
          </p:cNvPr>
          <p:cNvSpPr txBox="1">
            <a:spLocks/>
          </p:cNvSpPr>
          <p:nvPr/>
        </p:nvSpPr>
        <p:spPr>
          <a:xfrm>
            <a:off x="5401163" y="1868734"/>
            <a:ext cx="5299882" cy="2961594"/>
          </a:xfrm>
          <a:prstGeom prst="rect">
            <a:avLst/>
          </a:prstGeom>
        </p:spPr>
        <p:txBody>
          <a:bodyPr vert="horz" lIns="91440" tIns="45720" rIns="91440" bIns="45720" numCol="1"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solidFill>
                  <a:srgbClr val="002060"/>
                </a:solidFill>
              </a:rPr>
              <a:t>Public LLM + Private LLM Approach</a:t>
            </a:r>
          </a:p>
          <a:p>
            <a:r>
              <a:rPr lang="en-US" dirty="0">
                <a:solidFill>
                  <a:srgbClr val="002060"/>
                </a:solidFill>
              </a:rPr>
              <a:t>Feed “Dummy” Diagram into ChatGPT</a:t>
            </a:r>
          </a:p>
          <a:p>
            <a:r>
              <a:rPr lang="en-US" dirty="0">
                <a:solidFill>
                  <a:srgbClr val="002060"/>
                </a:solidFill>
              </a:rPr>
              <a:t>Have it create attack test cases</a:t>
            </a:r>
          </a:p>
          <a:p>
            <a:r>
              <a:rPr lang="en-US" dirty="0">
                <a:solidFill>
                  <a:srgbClr val="002060"/>
                </a:solidFill>
              </a:rPr>
              <a:t>Feed ChatGPT results </a:t>
            </a:r>
            <a:r>
              <a:rPr lang="en-US" dirty="0" err="1">
                <a:solidFill>
                  <a:srgbClr val="002060"/>
                </a:solidFill>
              </a:rPr>
              <a:t>LLaVa</a:t>
            </a:r>
            <a:r>
              <a:rPr lang="en-US" dirty="0">
                <a:solidFill>
                  <a:srgbClr val="002060"/>
                </a:solidFill>
              </a:rPr>
              <a:t> input</a:t>
            </a:r>
          </a:p>
          <a:p>
            <a:r>
              <a:rPr lang="en-US" dirty="0">
                <a:solidFill>
                  <a:srgbClr val="002060"/>
                </a:solidFill>
              </a:rPr>
              <a:t>Example:</a:t>
            </a:r>
          </a:p>
        </p:txBody>
      </p:sp>
      <p:sp>
        <p:nvSpPr>
          <p:cNvPr id="12" name="Content Placeholder 2">
            <a:extLst>
              <a:ext uri="{FF2B5EF4-FFF2-40B4-BE49-F238E27FC236}">
                <a16:creationId xmlns:a16="http://schemas.microsoft.com/office/drawing/2014/main" id="{F28C44D6-86D3-8155-43C7-24BAE310F2C8}"/>
              </a:ext>
            </a:extLst>
          </p:cNvPr>
          <p:cNvSpPr txBox="1">
            <a:spLocks/>
          </p:cNvSpPr>
          <p:nvPr/>
        </p:nvSpPr>
        <p:spPr>
          <a:xfrm>
            <a:off x="5591689" y="4830328"/>
            <a:ext cx="6276878" cy="1511313"/>
          </a:xfrm>
          <a:prstGeom prst="rect">
            <a:avLst/>
          </a:prstGeom>
          <a:solidFill>
            <a:schemeClr val="tx1">
              <a:lumMod val="95000"/>
            </a:schemeClr>
          </a:solidFill>
        </p:spPr>
        <p:txBody>
          <a:bodyPr vert="horz" lIns="91440" tIns="45720" rIns="91440" bIns="45720" numCol="1"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rgbClr val="002060"/>
                </a:solidFill>
              </a:rPr>
              <a:t>This is output from ChatGPT that matches closely what I want. Create test cases from the diagram that resembles its structure &amp; depth.</a:t>
            </a:r>
          </a:p>
        </p:txBody>
      </p:sp>
    </p:spTree>
    <p:extLst>
      <p:ext uri="{BB962C8B-B14F-4D97-AF65-F5344CB8AC3E}">
        <p14:creationId xmlns:p14="http://schemas.microsoft.com/office/powerpoint/2010/main" val="1475253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418399" y="471823"/>
            <a:ext cx="6471500"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Summary of results</a:t>
            </a:r>
          </a:p>
        </p:txBody>
      </p:sp>
      <p:pic>
        <p:nvPicPr>
          <p:cNvPr id="10242" name="Picture 2" descr="Batou(Stand Alone Complex) vs Guyver 2 (Oswald Lisker) | SpaceBattles">
            <a:extLst>
              <a:ext uri="{FF2B5EF4-FFF2-40B4-BE49-F238E27FC236}">
                <a16:creationId xmlns:a16="http://schemas.microsoft.com/office/drawing/2014/main" id="{CC25D6CB-463A-2C8F-2BC3-45EE33F861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64595" y="-128417"/>
            <a:ext cx="5932967" cy="711483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0EE930C-6346-E8A7-2F2D-E6AD8ADA035E}"/>
              </a:ext>
            </a:extLst>
          </p:cNvPr>
          <p:cNvSpPr txBox="1">
            <a:spLocks/>
          </p:cNvSpPr>
          <p:nvPr/>
        </p:nvSpPr>
        <p:spPr>
          <a:xfrm>
            <a:off x="772818" y="1464013"/>
            <a:ext cx="4954588" cy="4922164"/>
          </a:xfrm>
          <a:prstGeom prst="rect">
            <a:avLst/>
          </a:prstGeom>
        </p:spPr>
        <p:txBody>
          <a:bodyPr vert="horz" lIns="91440" tIns="45720" rIns="91440" bIns="45720" numCol="1"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solidFill>
                  <a:srgbClr val="002060"/>
                </a:solidFill>
              </a:rPr>
              <a:t>chatGPT-4o</a:t>
            </a:r>
          </a:p>
          <a:p>
            <a:pPr lvl="1"/>
            <a:r>
              <a:rPr lang="en-US" dirty="0">
                <a:solidFill>
                  <a:srgbClr val="002060"/>
                </a:solidFill>
              </a:rPr>
              <a:t>Very accurate test cases </a:t>
            </a:r>
          </a:p>
          <a:p>
            <a:pPr lvl="1"/>
            <a:r>
              <a:rPr lang="en-US" dirty="0">
                <a:solidFill>
                  <a:srgbClr val="002060"/>
                </a:solidFill>
              </a:rPr>
              <a:t>Well-defined Red Team Attack Paths</a:t>
            </a:r>
          </a:p>
          <a:p>
            <a:pPr lvl="1"/>
            <a:r>
              <a:rPr lang="en-US" dirty="0">
                <a:solidFill>
                  <a:srgbClr val="002060"/>
                </a:solidFill>
              </a:rPr>
              <a:t>Defined appropriate C2 Channels</a:t>
            </a:r>
          </a:p>
          <a:p>
            <a:pPr lvl="1"/>
            <a:r>
              <a:rPr lang="en-US" dirty="0">
                <a:solidFill>
                  <a:srgbClr val="002060"/>
                </a:solidFill>
              </a:rPr>
              <a:t>Little tuning required</a:t>
            </a:r>
          </a:p>
          <a:p>
            <a:r>
              <a:rPr lang="en-US" dirty="0" err="1">
                <a:solidFill>
                  <a:srgbClr val="002060"/>
                </a:solidFill>
              </a:rPr>
              <a:t>LLaVa</a:t>
            </a:r>
            <a:r>
              <a:rPr lang="en-US" dirty="0">
                <a:solidFill>
                  <a:srgbClr val="002060"/>
                </a:solidFill>
              </a:rPr>
              <a:t> 13B</a:t>
            </a:r>
          </a:p>
          <a:p>
            <a:pPr lvl="1"/>
            <a:r>
              <a:rPr lang="en-US" dirty="0">
                <a:solidFill>
                  <a:srgbClr val="002060"/>
                </a:solidFill>
              </a:rPr>
              <a:t>Did not structure results as hoped</a:t>
            </a:r>
          </a:p>
          <a:p>
            <a:pPr lvl="1"/>
            <a:r>
              <a:rPr lang="en-US" dirty="0">
                <a:solidFill>
                  <a:srgbClr val="002060"/>
                </a:solidFill>
              </a:rPr>
              <a:t>Required additional prompting</a:t>
            </a:r>
          </a:p>
          <a:p>
            <a:pPr lvl="1"/>
            <a:r>
              <a:rPr lang="en-US" dirty="0">
                <a:solidFill>
                  <a:srgbClr val="002060"/>
                </a:solidFill>
              </a:rPr>
              <a:t>Secondary results promising but lacked the desired depth</a:t>
            </a:r>
          </a:p>
          <a:p>
            <a:pPr lvl="1"/>
            <a:r>
              <a:rPr lang="en-US" dirty="0">
                <a:solidFill>
                  <a:srgbClr val="002060"/>
                </a:solidFill>
              </a:rPr>
              <a:t>Requires more tuning</a:t>
            </a:r>
          </a:p>
        </p:txBody>
      </p:sp>
    </p:spTree>
    <p:extLst>
      <p:ext uri="{BB962C8B-B14F-4D97-AF65-F5344CB8AC3E}">
        <p14:creationId xmlns:p14="http://schemas.microsoft.com/office/powerpoint/2010/main" val="3800005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12192001" cy="6993467"/>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205207" y="646541"/>
            <a:ext cx="10099401"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err="1">
                <a:solidFill>
                  <a:srgbClr val="0070C0"/>
                </a:solidFill>
              </a:rPr>
              <a:t>LLaVa</a:t>
            </a:r>
            <a:r>
              <a:rPr lang="en-US" dirty="0">
                <a:solidFill>
                  <a:srgbClr val="0070C0"/>
                </a:solidFill>
              </a:rPr>
              <a:t> Threat Modeling Verdict</a:t>
            </a:r>
          </a:p>
        </p:txBody>
      </p:sp>
      <p:sp>
        <p:nvSpPr>
          <p:cNvPr id="8" name="Content Placeholder 2">
            <a:extLst>
              <a:ext uri="{FF2B5EF4-FFF2-40B4-BE49-F238E27FC236}">
                <a16:creationId xmlns:a16="http://schemas.microsoft.com/office/drawing/2014/main" id="{B31613E4-146A-06FF-9B89-FFFA0DB50D60}"/>
              </a:ext>
            </a:extLst>
          </p:cNvPr>
          <p:cNvSpPr txBox="1">
            <a:spLocks/>
          </p:cNvSpPr>
          <p:nvPr/>
        </p:nvSpPr>
        <p:spPr>
          <a:xfrm>
            <a:off x="5205694" y="1806296"/>
            <a:ext cx="6655771" cy="2876913"/>
          </a:xfrm>
          <a:prstGeom prst="rect">
            <a:avLst/>
          </a:prstGeom>
        </p:spPr>
        <p:txBody>
          <a:bodyPr vert="horz" lIns="91440" tIns="45720" rIns="91440" bIns="45720" numCol="1"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solidFill>
                  <a:srgbClr val="002060"/>
                </a:solidFill>
              </a:rPr>
              <a:t>Results of threat modeling through quantized </a:t>
            </a:r>
            <a:r>
              <a:rPr lang="en-US" sz="2800" dirty="0" err="1">
                <a:solidFill>
                  <a:srgbClr val="002060"/>
                </a:solidFill>
              </a:rPr>
              <a:t>LLaVa</a:t>
            </a:r>
            <a:r>
              <a:rPr lang="en-US" sz="2800" dirty="0">
                <a:solidFill>
                  <a:srgbClr val="002060"/>
                </a:solidFill>
              </a:rPr>
              <a:t> deployment were relatively good &amp; would likely be significantly better when using Full-Precision or Floating-Point Model deployments.</a:t>
            </a:r>
          </a:p>
        </p:txBody>
      </p:sp>
      <p:pic>
        <p:nvPicPr>
          <p:cNvPr id="18436" name="Picture 4" descr="Kusanagi Cosplay (2nd) From Ghost In The Shell Cosplay, 40% OFF">
            <a:extLst>
              <a:ext uri="{FF2B5EF4-FFF2-40B4-BE49-F238E27FC236}">
                <a16:creationId xmlns:a16="http://schemas.microsoft.com/office/drawing/2014/main" id="{383B5213-1957-5D04-4D11-897D93855E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73820" y="1806296"/>
            <a:ext cx="5244315" cy="5187170"/>
          </a:xfrm>
          <a:prstGeom prst="round1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DB3DC85-C8C5-3299-B30C-DCA69FB8F59B}"/>
              </a:ext>
            </a:extLst>
          </p:cNvPr>
          <p:cNvGrpSpPr/>
          <p:nvPr/>
        </p:nvGrpSpPr>
        <p:grpSpPr>
          <a:xfrm>
            <a:off x="6934201" y="3990976"/>
            <a:ext cx="4535916" cy="3753024"/>
            <a:chOff x="7614387" y="2858155"/>
            <a:chExt cx="5539763" cy="4709930"/>
          </a:xfrm>
        </p:grpSpPr>
        <p:pic>
          <p:nvPicPr>
            <p:cNvPr id="5" name="Picture 4">
              <a:extLst>
                <a:ext uri="{FF2B5EF4-FFF2-40B4-BE49-F238E27FC236}">
                  <a16:creationId xmlns:a16="http://schemas.microsoft.com/office/drawing/2014/main" id="{E4674E89-2B4A-8CBB-3D2A-F38EBD39D3D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9" name="Picture 2" descr="OLLAMA: The Local Playground for Large Language Models (LLMs)">
              <a:extLst>
                <a:ext uri="{FF2B5EF4-FFF2-40B4-BE49-F238E27FC236}">
                  <a16:creationId xmlns:a16="http://schemas.microsoft.com/office/drawing/2014/main" id="{5A77555D-8622-AA6B-75E3-EDDED9315C0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06837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3" y="618518"/>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Contributors &amp; GRATITUDE</a:t>
            </a:r>
          </a:p>
        </p:txBody>
      </p:sp>
      <p:sp>
        <p:nvSpPr>
          <p:cNvPr id="3" name="Content Placeholder 2">
            <a:extLst>
              <a:ext uri="{FF2B5EF4-FFF2-40B4-BE49-F238E27FC236}">
                <a16:creationId xmlns:a16="http://schemas.microsoft.com/office/drawing/2014/main" id="{C16D4B1F-301E-E949-BC9D-093EC6AB47CE}"/>
              </a:ext>
            </a:extLst>
          </p:cNvPr>
          <p:cNvSpPr txBox="1">
            <a:spLocks/>
          </p:cNvSpPr>
          <p:nvPr/>
        </p:nvSpPr>
        <p:spPr>
          <a:xfrm>
            <a:off x="5070913" y="1773237"/>
            <a:ext cx="6715325" cy="2855913"/>
          </a:xfrm>
          <a:prstGeom prst="rect">
            <a:avLst/>
          </a:prstGeom>
        </p:spPr>
        <p:txBody>
          <a:bodyPr vert="horz" lIns="91440" tIns="45720" rIns="91440" bIns="45720" numCol="2"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err="1">
                <a:solidFill>
                  <a:srgbClr val="002060"/>
                </a:solidFill>
              </a:rPr>
              <a:t>Nadhem</a:t>
            </a:r>
            <a:r>
              <a:rPr lang="en-US" dirty="0">
                <a:solidFill>
                  <a:srgbClr val="002060"/>
                </a:solidFill>
              </a:rPr>
              <a:t> Al-</a:t>
            </a:r>
            <a:r>
              <a:rPr lang="en-US" dirty="0" err="1">
                <a:solidFill>
                  <a:srgbClr val="002060"/>
                </a:solidFill>
              </a:rPr>
              <a:t>Fardan</a:t>
            </a:r>
            <a:endParaRPr lang="en-US" dirty="0">
              <a:solidFill>
                <a:srgbClr val="002060"/>
              </a:solidFill>
            </a:endParaRPr>
          </a:p>
          <a:p>
            <a:r>
              <a:rPr lang="en-US" dirty="0">
                <a:solidFill>
                  <a:srgbClr val="002060"/>
                </a:solidFill>
              </a:rPr>
              <a:t>Darren Shu</a:t>
            </a:r>
          </a:p>
          <a:p>
            <a:r>
              <a:rPr lang="en-US" dirty="0">
                <a:solidFill>
                  <a:srgbClr val="002060"/>
                </a:solidFill>
              </a:rPr>
              <a:t>Omar Santos</a:t>
            </a:r>
          </a:p>
          <a:p>
            <a:r>
              <a:rPr lang="en-US" dirty="0">
                <a:solidFill>
                  <a:srgbClr val="002060"/>
                </a:solidFill>
              </a:rPr>
              <a:t>Thomas </a:t>
            </a:r>
            <a:r>
              <a:rPr lang="en-US" dirty="0" err="1">
                <a:solidFill>
                  <a:srgbClr val="002060"/>
                </a:solidFill>
              </a:rPr>
              <a:t>Tusia</a:t>
            </a:r>
            <a:endParaRPr lang="en-US" dirty="0">
              <a:solidFill>
                <a:srgbClr val="002060"/>
              </a:solidFill>
            </a:endParaRPr>
          </a:p>
          <a:p>
            <a:r>
              <a:rPr lang="en-US" dirty="0">
                <a:solidFill>
                  <a:srgbClr val="002060"/>
                </a:solidFill>
              </a:rPr>
              <a:t>Don Mills</a:t>
            </a:r>
          </a:p>
          <a:p>
            <a:r>
              <a:rPr lang="en-US" dirty="0">
                <a:solidFill>
                  <a:srgbClr val="002060"/>
                </a:solidFill>
              </a:rPr>
              <a:t>Trevor Sharpe</a:t>
            </a:r>
          </a:p>
          <a:p>
            <a:r>
              <a:rPr lang="en-US" dirty="0">
                <a:solidFill>
                  <a:srgbClr val="002060"/>
                </a:solidFill>
              </a:rPr>
              <a:t>Chris </a:t>
            </a:r>
            <a:r>
              <a:rPr lang="en-US" dirty="0" err="1">
                <a:solidFill>
                  <a:srgbClr val="002060"/>
                </a:solidFill>
              </a:rPr>
              <a:t>Frighelis</a:t>
            </a:r>
            <a:endParaRPr lang="en-US" dirty="0">
              <a:solidFill>
                <a:srgbClr val="002060"/>
              </a:solidFill>
            </a:endParaRPr>
          </a:p>
          <a:p>
            <a:r>
              <a:rPr lang="en-US" dirty="0">
                <a:solidFill>
                  <a:srgbClr val="002060"/>
                </a:solidFill>
              </a:rPr>
              <a:t>Matthew Adams</a:t>
            </a:r>
          </a:p>
          <a:p>
            <a:r>
              <a:rPr lang="en-US" dirty="0">
                <a:solidFill>
                  <a:srgbClr val="002060"/>
                </a:solidFill>
              </a:rPr>
              <a:t>Jason Ostrom</a:t>
            </a:r>
          </a:p>
          <a:p>
            <a:endParaRPr lang="en-US" dirty="0">
              <a:solidFill>
                <a:srgbClr val="002060"/>
              </a:solidFill>
            </a:endParaRPr>
          </a:p>
        </p:txBody>
      </p:sp>
      <p:pic>
        <p:nvPicPr>
          <p:cNvPr id="17410" name="Picture 2">
            <a:extLst>
              <a:ext uri="{FF2B5EF4-FFF2-40B4-BE49-F238E27FC236}">
                <a16:creationId xmlns:a16="http://schemas.microsoft.com/office/drawing/2014/main" id="{0E8AA1FC-DE12-E7CE-F6B5-B564E4313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304" y="2752049"/>
            <a:ext cx="4689455" cy="41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542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9DC255-4F04-4922-EDFA-6BC6FE58CB6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606282"/>
            <a:ext cx="13106401" cy="7544224"/>
          </a:xfrm>
          <a:prstGeom prst="rect">
            <a:avLst/>
          </a:prstGeom>
        </p:spPr>
      </p:pic>
      <p:sp>
        <p:nvSpPr>
          <p:cNvPr id="2" name="Title 1">
            <a:extLst>
              <a:ext uri="{FF2B5EF4-FFF2-40B4-BE49-F238E27FC236}">
                <a16:creationId xmlns:a16="http://schemas.microsoft.com/office/drawing/2014/main" id="{0D622E25-C73C-F1D0-0FF7-985D5F060CE7}"/>
              </a:ext>
            </a:extLst>
          </p:cNvPr>
          <p:cNvSpPr>
            <a:spLocks noGrp="1"/>
          </p:cNvSpPr>
          <p:nvPr>
            <p:ph type="ctrTitle"/>
          </p:nvPr>
        </p:nvSpPr>
        <p:spPr>
          <a:xfrm>
            <a:off x="2157411" y="778230"/>
            <a:ext cx="8791575" cy="2387600"/>
          </a:xfrm>
        </p:spPr>
        <p:txBody>
          <a:bodyPr/>
          <a:lstStyle/>
          <a:p>
            <a:pPr algn="ctr"/>
            <a:r>
              <a:rPr lang="en-US" dirty="0">
                <a:solidFill>
                  <a:srgbClr val="0070C0"/>
                </a:solidFill>
              </a:rPr>
              <a:t>FIN</a:t>
            </a:r>
          </a:p>
        </p:txBody>
      </p:sp>
      <p:pic>
        <p:nvPicPr>
          <p:cNvPr id="4" name="Picture 3">
            <a:extLst>
              <a:ext uri="{FF2B5EF4-FFF2-40B4-BE49-F238E27FC236}">
                <a16:creationId xmlns:a16="http://schemas.microsoft.com/office/drawing/2014/main" id="{49F44A4C-42A5-6ADF-0FAF-45B3F8925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711" y="1672170"/>
            <a:ext cx="2994283" cy="2987320"/>
          </a:xfrm>
          <a:prstGeom prst="ellipse">
            <a:avLst/>
          </a:prstGeom>
        </p:spPr>
      </p:pic>
    </p:spTree>
    <p:extLst>
      <p:ext uri="{BB962C8B-B14F-4D97-AF65-F5344CB8AC3E}">
        <p14:creationId xmlns:p14="http://schemas.microsoft.com/office/powerpoint/2010/main" val="3802774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9DC255-4F04-4922-EDFA-6BC6FE58CB6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1141413" y="618518"/>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objective</a:t>
            </a:r>
            <a:endParaRPr lang="en-US" sz="5400" dirty="0">
              <a:solidFill>
                <a:srgbClr val="0070C0"/>
              </a:solidFill>
            </a:endParaRPr>
          </a:p>
        </p:txBody>
      </p:sp>
      <p:sp>
        <p:nvSpPr>
          <p:cNvPr id="11" name="Content Placeholder 2">
            <a:extLst>
              <a:ext uri="{FF2B5EF4-FFF2-40B4-BE49-F238E27FC236}">
                <a16:creationId xmlns:a16="http://schemas.microsoft.com/office/drawing/2014/main" id="{F4A73816-D747-156F-F12B-2A3E4B66AE5A}"/>
              </a:ext>
            </a:extLst>
          </p:cNvPr>
          <p:cNvSpPr txBox="1">
            <a:spLocks/>
          </p:cNvSpPr>
          <p:nvPr/>
        </p:nvSpPr>
        <p:spPr>
          <a:xfrm>
            <a:off x="1141412" y="1482290"/>
            <a:ext cx="9918014" cy="107905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800" dirty="0">
                <a:solidFill>
                  <a:srgbClr val="002060"/>
                </a:solidFill>
              </a:rPr>
              <a:t>Leverage ai to identify test cases for red teaming &amp; pen testing to:</a:t>
            </a:r>
          </a:p>
        </p:txBody>
      </p:sp>
      <p:sp>
        <p:nvSpPr>
          <p:cNvPr id="8" name="Extract 7">
            <a:extLst>
              <a:ext uri="{FF2B5EF4-FFF2-40B4-BE49-F238E27FC236}">
                <a16:creationId xmlns:a16="http://schemas.microsoft.com/office/drawing/2014/main" id="{5510F84C-5977-5885-A00B-7438A8B076D9}"/>
              </a:ext>
            </a:extLst>
          </p:cNvPr>
          <p:cNvSpPr/>
          <p:nvPr/>
        </p:nvSpPr>
        <p:spPr>
          <a:xfrm flipV="1">
            <a:off x="1141412" y="4903554"/>
            <a:ext cx="710249" cy="593908"/>
          </a:xfrm>
          <a:prstGeom prst="flowChartExtract">
            <a:avLst/>
          </a:prstGeom>
          <a:solidFill>
            <a:srgbClr val="FF0000">
              <a:alpha val="36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xtract 5">
            <a:extLst>
              <a:ext uri="{FF2B5EF4-FFF2-40B4-BE49-F238E27FC236}">
                <a16:creationId xmlns:a16="http://schemas.microsoft.com/office/drawing/2014/main" id="{F4626D68-8720-4C55-854B-BED3C1DF4D8F}"/>
              </a:ext>
            </a:extLst>
          </p:cNvPr>
          <p:cNvSpPr/>
          <p:nvPr/>
        </p:nvSpPr>
        <p:spPr>
          <a:xfrm>
            <a:off x="1141412" y="3138396"/>
            <a:ext cx="710249" cy="593908"/>
          </a:xfrm>
          <a:prstGeom prst="flowChartExtract">
            <a:avLst/>
          </a:prstGeom>
          <a:solidFill>
            <a:schemeClr val="accent1">
              <a:alpha val="36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6AFC5F0B-CBE7-1B97-125B-52C47AC2476B}"/>
              </a:ext>
            </a:extLst>
          </p:cNvPr>
          <p:cNvSpPr txBox="1">
            <a:spLocks/>
          </p:cNvSpPr>
          <p:nvPr/>
        </p:nvSpPr>
        <p:spPr>
          <a:xfrm>
            <a:off x="2189126" y="4745237"/>
            <a:ext cx="4059380" cy="114386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marL="457200" indent="-457200">
              <a:buAutoNum type="arabicPeriod"/>
            </a:pPr>
            <a:r>
              <a:rPr lang="en-US" sz="2400" dirty="0">
                <a:solidFill>
                  <a:srgbClr val="002060"/>
                </a:solidFill>
              </a:rPr>
              <a:t>tunnel vision</a:t>
            </a:r>
          </a:p>
          <a:p>
            <a:pPr marL="457200" indent="-457200">
              <a:buFont typeface="Arial" panose="020B0604020202020204" pitchFamily="34" charset="0"/>
              <a:buAutoNum type="arabicPeriod"/>
            </a:pPr>
            <a:r>
              <a:rPr lang="en-US" sz="2400" dirty="0">
                <a:solidFill>
                  <a:srgbClr val="002060"/>
                </a:solidFill>
              </a:rPr>
              <a:t>planning time</a:t>
            </a:r>
          </a:p>
        </p:txBody>
      </p:sp>
      <p:sp>
        <p:nvSpPr>
          <p:cNvPr id="5" name="Content Placeholder 2">
            <a:extLst>
              <a:ext uri="{FF2B5EF4-FFF2-40B4-BE49-F238E27FC236}">
                <a16:creationId xmlns:a16="http://schemas.microsoft.com/office/drawing/2014/main" id="{78C50F02-5EFC-B9D7-0A81-1671AA688AA9}"/>
              </a:ext>
            </a:extLst>
          </p:cNvPr>
          <p:cNvSpPr txBox="1">
            <a:spLocks/>
          </p:cNvSpPr>
          <p:nvPr/>
        </p:nvSpPr>
        <p:spPr>
          <a:xfrm>
            <a:off x="2189126" y="2772321"/>
            <a:ext cx="4580515" cy="1645429"/>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marL="457200" indent="-457200">
              <a:buAutoNum type="arabicPeriod"/>
            </a:pPr>
            <a:r>
              <a:rPr lang="en-US" sz="2400" dirty="0">
                <a:solidFill>
                  <a:srgbClr val="002060"/>
                </a:solidFill>
              </a:rPr>
              <a:t>keyboard time</a:t>
            </a:r>
          </a:p>
          <a:p>
            <a:pPr marL="457200" indent="-457200">
              <a:buAutoNum type="arabicPeriod"/>
            </a:pPr>
            <a:r>
              <a:rPr lang="en-US" sz="2400" dirty="0">
                <a:solidFill>
                  <a:srgbClr val="002060"/>
                </a:solidFill>
              </a:rPr>
              <a:t>assessment efficiency</a:t>
            </a:r>
          </a:p>
          <a:p>
            <a:pPr marL="457200" indent="-457200">
              <a:buAutoNum type="arabicPeriod"/>
            </a:pPr>
            <a:r>
              <a:rPr lang="en-US" sz="2400" dirty="0">
                <a:solidFill>
                  <a:srgbClr val="002060"/>
                </a:solidFill>
              </a:rPr>
              <a:t>test case coverage</a:t>
            </a:r>
          </a:p>
          <a:p>
            <a:pPr marL="457200" indent="-457200">
              <a:buFont typeface="Arial" panose="020B0604020202020204" pitchFamily="34" charset="0"/>
              <a:buAutoNum type="arabicPeriod"/>
            </a:pPr>
            <a:endParaRPr lang="en-US" sz="2400" dirty="0">
              <a:solidFill>
                <a:srgbClr val="002060"/>
              </a:solidFill>
            </a:endParaRPr>
          </a:p>
        </p:txBody>
      </p:sp>
      <p:pic>
        <p:nvPicPr>
          <p:cNvPr id="2050" name="Picture 2" descr="100+] Ghost In The Shell Daisuke Aramaki Wallpapers | Wallpapers.com">
            <a:extLst>
              <a:ext uri="{FF2B5EF4-FFF2-40B4-BE49-F238E27FC236}">
                <a16:creationId xmlns:a16="http://schemas.microsoft.com/office/drawing/2014/main" id="{5CCCAA57-6AD2-FAB7-9955-8129FB8494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592179" y="2561344"/>
            <a:ext cx="4458409" cy="3515197"/>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50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9DC255-4F04-4922-EDFA-6BC6FE58CB6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pic>
        <p:nvPicPr>
          <p:cNvPr id="15" name="Picture 14">
            <a:extLst>
              <a:ext uri="{FF2B5EF4-FFF2-40B4-BE49-F238E27FC236}">
                <a16:creationId xmlns:a16="http://schemas.microsoft.com/office/drawing/2014/main" id="{4BF98130-AE6E-C5CB-CDA9-3E7CC007D09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a:stretch/>
        </p:blipFill>
        <p:spPr>
          <a:xfrm>
            <a:off x="0" y="-1"/>
            <a:ext cx="73406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8367525" y="229051"/>
            <a:ext cx="9918014" cy="863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AUDIENCE</a:t>
            </a:r>
          </a:p>
        </p:txBody>
      </p:sp>
      <p:sp>
        <p:nvSpPr>
          <p:cNvPr id="17" name="Content Placeholder 2">
            <a:extLst>
              <a:ext uri="{FF2B5EF4-FFF2-40B4-BE49-F238E27FC236}">
                <a16:creationId xmlns:a16="http://schemas.microsoft.com/office/drawing/2014/main" id="{61A02F6D-5E46-EC76-3894-84769658C11E}"/>
              </a:ext>
            </a:extLst>
          </p:cNvPr>
          <p:cNvSpPr txBox="1">
            <a:spLocks/>
          </p:cNvSpPr>
          <p:nvPr/>
        </p:nvSpPr>
        <p:spPr>
          <a:xfrm>
            <a:off x="97753" y="6105151"/>
            <a:ext cx="1164195" cy="384549"/>
          </a:xfrm>
          <a:prstGeom prst="rect">
            <a:avLst/>
          </a:prstGeom>
          <a:solidFill>
            <a:schemeClr val="bg1">
              <a:alpha val="37000"/>
            </a:schemeClr>
          </a:solidFill>
        </p:spPr>
        <p:txBody>
          <a:bodyPr vert="horz" lIns="91440" tIns="45720" rIns="91440" bIns="45720" rtlCol="0">
            <a:normAutofit fontScale="850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spcBef>
                <a:spcPts val="0"/>
              </a:spcBef>
            </a:pPr>
            <a:r>
              <a:rPr lang="en-US" sz="1800" dirty="0">
                <a:solidFill>
                  <a:schemeClr val="tx1"/>
                </a:solidFill>
              </a:rPr>
              <a:t>Red Teamer</a:t>
            </a:r>
          </a:p>
        </p:txBody>
      </p:sp>
      <p:sp>
        <p:nvSpPr>
          <p:cNvPr id="21" name="Content Placeholder 2">
            <a:extLst>
              <a:ext uri="{FF2B5EF4-FFF2-40B4-BE49-F238E27FC236}">
                <a16:creationId xmlns:a16="http://schemas.microsoft.com/office/drawing/2014/main" id="{3FB73A41-683D-DC71-616B-6F4EDF93BB50}"/>
              </a:ext>
            </a:extLst>
          </p:cNvPr>
          <p:cNvSpPr txBox="1">
            <a:spLocks/>
          </p:cNvSpPr>
          <p:nvPr/>
        </p:nvSpPr>
        <p:spPr>
          <a:xfrm>
            <a:off x="1574741" y="6105151"/>
            <a:ext cx="1164195" cy="384549"/>
          </a:xfrm>
          <a:prstGeom prst="rect">
            <a:avLst/>
          </a:prstGeom>
          <a:solidFill>
            <a:schemeClr val="bg1">
              <a:alpha val="37000"/>
            </a:schemeClr>
          </a:solidFill>
        </p:spPr>
        <p:txBody>
          <a:bodyPr vert="horz" lIns="91440" tIns="45720" rIns="91440" bIns="45720" rtlCol="0">
            <a:normAutofit fontScale="850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spcBef>
                <a:spcPts val="0"/>
              </a:spcBef>
            </a:pPr>
            <a:r>
              <a:rPr lang="en-US" sz="1800" dirty="0">
                <a:solidFill>
                  <a:schemeClr val="tx1"/>
                </a:solidFill>
              </a:rPr>
              <a:t>Pen tester</a:t>
            </a:r>
          </a:p>
        </p:txBody>
      </p:sp>
      <p:sp>
        <p:nvSpPr>
          <p:cNvPr id="22" name="Content Placeholder 2">
            <a:extLst>
              <a:ext uri="{FF2B5EF4-FFF2-40B4-BE49-F238E27FC236}">
                <a16:creationId xmlns:a16="http://schemas.microsoft.com/office/drawing/2014/main" id="{331C20CD-FF0A-2EDA-C66D-3B66D4CA1688}"/>
              </a:ext>
            </a:extLst>
          </p:cNvPr>
          <p:cNvSpPr txBox="1">
            <a:spLocks/>
          </p:cNvSpPr>
          <p:nvPr/>
        </p:nvSpPr>
        <p:spPr>
          <a:xfrm>
            <a:off x="3105550" y="6113139"/>
            <a:ext cx="1164195" cy="579761"/>
          </a:xfrm>
          <a:prstGeom prst="rect">
            <a:avLst/>
          </a:prstGeom>
          <a:solidFill>
            <a:schemeClr val="bg1">
              <a:alpha val="37000"/>
            </a:schemeClr>
          </a:solidFill>
        </p:spPr>
        <p:txBody>
          <a:bodyPr vert="horz" lIns="91440" tIns="45720" rIns="91440" bIns="45720" rtlCol="0">
            <a:normAutofit fontScale="85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spcBef>
                <a:spcPts val="0"/>
              </a:spcBef>
            </a:pPr>
            <a:r>
              <a:rPr lang="en-US" sz="1800" dirty="0">
                <a:solidFill>
                  <a:schemeClr val="tx1"/>
                </a:solidFill>
              </a:rPr>
              <a:t>App sec </a:t>
            </a:r>
          </a:p>
          <a:p>
            <a:pPr algn="ctr">
              <a:spcBef>
                <a:spcPts val="0"/>
              </a:spcBef>
            </a:pPr>
            <a:r>
              <a:rPr lang="en-US" sz="1800" dirty="0">
                <a:solidFill>
                  <a:schemeClr val="tx1"/>
                </a:solidFill>
              </a:rPr>
              <a:t>engineer</a:t>
            </a:r>
          </a:p>
        </p:txBody>
      </p:sp>
      <p:sp>
        <p:nvSpPr>
          <p:cNvPr id="23" name="Content Placeholder 2">
            <a:extLst>
              <a:ext uri="{FF2B5EF4-FFF2-40B4-BE49-F238E27FC236}">
                <a16:creationId xmlns:a16="http://schemas.microsoft.com/office/drawing/2014/main" id="{1CDA0D22-0A9B-D69A-E075-0A8CD78BA228}"/>
              </a:ext>
            </a:extLst>
          </p:cNvPr>
          <p:cNvSpPr txBox="1">
            <a:spLocks/>
          </p:cNvSpPr>
          <p:nvPr/>
        </p:nvSpPr>
        <p:spPr>
          <a:xfrm>
            <a:off x="4582538" y="6130072"/>
            <a:ext cx="1164195" cy="562828"/>
          </a:xfrm>
          <a:prstGeom prst="rect">
            <a:avLst/>
          </a:prstGeom>
          <a:solidFill>
            <a:schemeClr val="bg1">
              <a:alpha val="37000"/>
            </a:schemeClr>
          </a:solidFill>
        </p:spPr>
        <p:txBody>
          <a:bodyPr vert="horz" lIns="91440" tIns="45720" rIns="91440" bIns="45720" rtlCol="0">
            <a:normAutofit fontScale="85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spcBef>
                <a:spcPts val="0"/>
              </a:spcBef>
            </a:pPr>
            <a:r>
              <a:rPr lang="en-US" sz="1800" dirty="0">
                <a:solidFill>
                  <a:schemeClr val="tx1"/>
                </a:solidFill>
              </a:rPr>
              <a:t>Security </a:t>
            </a:r>
          </a:p>
          <a:p>
            <a:pPr algn="ctr">
              <a:spcBef>
                <a:spcPts val="0"/>
              </a:spcBef>
            </a:pPr>
            <a:r>
              <a:rPr lang="en-US" sz="1800" dirty="0">
                <a:solidFill>
                  <a:schemeClr val="tx1"/>
                </a:solidFill>
              </a:rPr>
              <a:t>engineer</a:t>
            </a:r>
          </a:p>
        </p:txBody>
      </p:sp>
      <p:sp>
        <p:nvSpPr>
          <p:cNvPr id="24" name="Content Placeholder 2">
            <a:extLst>
              <a:ext uri="{FF2B5EF4-FFF2-40B4-BE49-F238E27FC236}">
                <a16:creationId xmlns:a16="http://schemas.microsoft.com/office/drawing/2014/main" id="{F9E5A2EE-249A-B92D-55A9-2103EE98D79D}"/>
              </a:ext>
            </a:extLst>
          </p:cNvPr>
          <p:cNvSpPr txBox="1">
            <a:spLocks/>
          </p:cNvSpPr>
          <p:nvPr/>
        </p:nvSpPr>
        <p:spPr>
          <a:xfrm>
            <a:off x="6004938" y="6130072"/>
            <a:ext cx="1164195" cy="562828"/>
          </a:xfrm>
          <a:prstGeom prst="rect">
            <a:avLst/>
          </a:prstGeom>
          <a:solidFill>
            <a:schemeClr val="bg1">
              <a:alpha val="37000"/>
            </a:schemeClr>
          </a:solidFill>
        </p:spPr>
        <p:txBody>
          <a:bodyPr vert="horz" lIns="91440" tIns="45720" rIns="91440" bIns="45720" rtlCol="0">
            <a:normAutofit fontScale="85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spcBef>
                <a:spcPts val="0"/>
              </a:spcBef>
            </a:pPr>
            <a:r>
              <a:rPr lang="en-US" sz="1800" dirty="0">
                <a:solidFill>
                  <a:schemeClr val="tx1"/>
                </a:solidFill>
              </a:rPr>
              <a:t>Software engineer</a:t>
            </a:r>
          </a:p>
        </p:txBody>
      </p:sp>
    </p:spTree>
    <p:extLst>
      <p:ext uri="{BB962C8B-B14F-4D97-AF65-F5344CB8AC3E}">
        <p14:creationId xmlns:p14="http://schemas.microsoft.com/office/powerpoint/2010/main" val="260925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5B3AB2-C9BB-B6BF-9F0D-986C603B42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6632"/>
            <a:ext cx="12192001" cy="6858000"/>
          </a:xfrm>
          <a:prstGeom prst="rect">
            <a:avLst/>
          </a:prstGeom>
        </p:spPr>
      </p:pic>
      <p:sp>
        <p:nvSpPr>
          <p:cNvPr id="2" name="Title 1">
            <a:extLst>
              <a:ext uri="{FF2B5EF4-FFF2-40B4-BE49-F238E27FC236}">
                <a16:creationId xmlns:a16="http://schemas.microsoft.com/office/drawing/2014/main" id="{A6699498-6099-B218-8630-B4871E8C6540}"/>
              </a:ext>
            </a:extLst>
          </p:cNvPr>
          <p:cNvSpPr>
            <a:spLocks noGrp="1"/>
          </p:cNvSpPr>
          <p:nvPr>
            <p:ph type="title" idx="4294967295"/>
          </p:nvPr>
        </p:nvSpPr>
        <p:spPr>
          <a:xfrm>
            <a:off x="958850" y="580760"/>
            <a:ext cx="9906000" cy="1044575"/>
          </a:xfrm>
        </p:spPr>
        <p:txBody>
          <a:bodyPr>
            <a:normAutofit/>
          </a:bodyPr>
          <a:lstStyle/>
          <a:p>
            <a:r>
              <a:rPr lang="en-US" sz="4800" dirty="0">
                <a:solidFill>
                  <a:srgbClr val="0070C0"/>
                </a:solidFill>
              </a:rPr>
              <a:t>What do we [humans] do well?</a:t>
            </a:r>
          </a:p>
        </p:txBody>
      </p:sp>
      <p:grpSp>
        <p:nvGrpSpPr>
          <p:cNvPr id="7" name="Group 6">
            <a:extLst>
              <a:ext uri="{FF2B5EF4-FFF2-40B4-BE49-F238E27FC236}">
                <a16:creationId xmlns:a16="http://schemas.microsoft.com/office/drawing/2014/main" id="{36B691AA-D071-0B79-3060-75D0980DB6EB}"/>
              </a:ext>
            </a:extLst>
          </p:cNvPr>
          <p:cNvGrpSpPr/>
          <p:nvPr/>
        </p:nvGrpSpPr>
        <p:grpSpPr>
          <a:xfrm>
            <a:off x="1388346" y="2189463"/>
            <a:ext cx="9269388" cy="3896210"/>
            <a:chOff x="-816705" y="2384826"/>
            <a:chExt cx="11302969" cy="5023159"/>
          </a:xfrm>
        </p:grpSpPr>
        <p:pic>
          <p:nvPicPr>
            <p:cNvPr id="5" name="Picture 4">
              <a:extLst>
                <a:ext uri="{FF2B5EF4-FFF2-40B4-BE49-F238E27FC236}">
                  <a16:creationId xmlns:a16="http://schemas.microsoft.com/office/drawing/2014/main" id="{155511DF-BFB9-946A-6FE3-A65EB74D2A12}"/>
                </a:ext>
              </a:extLst>
            </p:cNvPr>
            <p:cNvPicPr>
              <a:picLocks noChangeAspect="1"/>
            </p:cNvPicPr>
            <p:nvPr/>
          </p:nvPicPr>
          <p:blipFill rotWithShape="1">
            <a:blip r:embed="rId4"/>
            <a:srcRect l="24779" r="27228" b="37046"/>
            <a:stretch/>
          </p:blipFill>
          <p:spPr>
            <a:xfrm>
              <a:off x="6615973" y="2384827"/>
              <a:ext cx="3870291" cy="5022043"/>
            </a:xfrm>
            <a:prstGeom prst="rect">
              <a:avLst/>
            </a:prstGeom>
          </p:spPr>
        </p:pic>
        <p:pic>
          <p:nvPicPr>
            <p:cNvPr id="3078" name="Picture 6" descr="Game of Thrones Season 7 Tyrion Lannister Poster – My Hot Posters">
              <a:extLst>
                <a:ext uri="{FF2B5EF4-FFF2-40B4-BE49-F238E27FC236}">
                  <a16:creationId xmlns:a16="http://schemas.microsoft.com/office/drawing/2014/main" id="{123358D9-1FBD-0BF9-5C4A-1603132E53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082396" y="2384826"/>
              <a:ext cx="3862561" cy="50231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ive! at the Library: Willy Wonka and the Chocolate Factory (1971) |  Library of Congress">
              <a:extLst>
                <a:ext uri="{FF2B5EF4-FFF2-40B4-BE49-F238E27FC236}">
                  <a16:creationId xmlns:a16="http://schemas.microsoft.com/office/drawing/2014/main" id="{97D81F0E-13F3-7168-190B-28D9A27808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16705" y="2384826"/>
              <a:ext cx="3905205" cy="502315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CDB65779-6D42-FFE4-4318-A46CF324946E}"/>
              </a:ext>
            </a:extLst>
          </p:cNvPr>
          <p:cNvSpPr/>
          <p:nvPr/>
        </p:nvSpPr>
        <p:spPr>
          <a:xfrm>
            <a:off x="1326198" y="1701088"/>
            <a:ext cx="3167628"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ystical Woods Rough Script" panose="020F0502020204030204" pitchFamily="34" charset="0"/>
                <a:cs typeface="Mystical Woods Rough Script" panose="020F0502020204030204" pitchFamily="34" charset="0"/>
              </a:rPr>
              <a:t>I</a:t>
            </a:r>
            <a:r>
              <a:rPr lang="en-US" sz="2800" b="1" dirty="0">
                <a:ln w="22225">
                  <a:solidFill>
                    <a:schemeClr val="accent2"/>
                  </a:solidFill>
                  <a:prstDash val="solid"/>
                </a:ln>
                <a:solidFill>
                  <a:schemeClr val="accent2">
                    <a:lumMod val="40000"/>
                    <a:lumOff val="60000"/>
                  </a:schemeClr>
                </a:solidFill>
                <a:latin typeface="Comic Sans MS" panose="030F0902030302020204" pitchFamily="66" charset="0"/>
                <a:cs typeface="Mystical Woods Rough Script" panose="020F0502020204030204" pitchFamily="34" charset="0"/>
              </a:rPr>
              <a:t>M</a:t>
            </a: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mic Sans MS" panose="030F0902030302020204" pitchFamily="66" charset="0"/>
                <a:cs typeface="Mystical Woods Rough Script" panose="020F0502020204030204" pitchFamily="34" charset="0"/>
              </a:rPr>
              <a:t>A</a:t>
            </a:r>
            <a:r>
              <a:rPr lang="en-US" sz="2800" b="1" dirty="0">
                <a:ln w="12700" cmpd="sng">
                  <a:solidFill>
                    <a:srgbClr val="0070C0"/>
                  </a:solidFill>
                  <a:prstDash val="solid"/>
                </a:ln>
                <a:solidFill>
                  <a:srgbClr val="00B0F0"/>
                </a:solidFill>
                <a:latin typeface="Comic Sans MS" panose="030F0902030302020204" pitchFamily="66" charset="0"/>
                <a:cs typeface="Mystical Woods Rough Script" panose="020F0502020204030204" pitchFamily="34" charset="0"/>
              </a:rPr>
              <a:t>G</a:t>
            </a: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ystical Woods Rough Script" panose="020F0502020204030204" pitchFamily="34" charset="0"/>
                <a:cs typeface="Mystical Woods Rough Script" panose="020F0502020204030204" pitchFamily="34" charset="0"/>
              </a:rPr>
              <a:t>I</a:t>
            </a: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ystical Woods Rough Script" panose="020F0502020204030204" pitchFamily="34" charset="0"/>
                <a:cs typeface="Mystical Woods Rough Script" panose="020F0502020204030204" pitchFamily="34" charset="0"/>
              </a:rPr>
              <a:t>N</a:t>
            </a:r>
            <a:r>
              <a:rPr lang="en-US" sz="2800" b="1" dirty="0">
                <a:ln w="12700">
                  <a:solidFill>
                    <a:srgbClr val="FFC000"/>
                  </a:solidFill>
                  <a:prstDash val="solid"/>
                </a:ln>
                <a:solidFill>
                  <a:srgbClr val="FFFF00"/>
                </a:solidFill>
                <a:effectLst>
                  <a:outerShdw dist="38100" dir="2640000" algn="bl" rotWithShape="0">
                    <a:schemeClr val="accent1"/>
                  </a:outerShdw>
                </a:effectLst>
                <a:latin typeface="Mystical Woods Rough Script" panose="020F0502020204030204" pitchFamily="34" charset="0"/>
                <a:cs typeface="Mystical Woods Rough Script" panose="020F0502020204030204" pitchFamily="34" charset="0"/>
              </a:rPr>
              <a:t>A</a:t>
            </a: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ystical Woods Rough Script" panose="020F0502020204030204" pitchFamily="34" charset="0"/>
                <a:cs typeface="Mystical Woods Rough Script" panose="020F0502020204030204" pitchFamily="34" charset="0"/>
              </a:rPr>
              <a:t>T</a:t>
            </a:r>
            <a:r>
              <a:rPr lang="en-US" sz="2800" b="1" dirty="0">
                <a:ln w="12700">
                  <a:solidFill>
                    <a:srgbClr val="00B050"/>
                  </a:solidFill>
                  <a:prstDash val="solid"/>
                </a:ln>
                <a:solidFill>
                  <a:srgbClr val="92D050"/>
                </a:solidFill>
                <a:effectLst>
                  <a:innerShdw blurRad="177800">
                    <a:schemeClr val="accent3">
                      <a:lumMod val="50000"/>
                    </a:schemeClr>
                  </a:innerShdw>
                </a:effectLst>
                <a:latin typeface="Mystical Woods Rough Script" panose="020F0502020204030204" pitchFamily="34" charset="0"/>
                <a:cs typeface="Mystical Woods Rough Script" panose="020F0502020204030204" pitchFamily="34" charset="0"/>
              </a:rPr>
              <a:t>I</a:t>
            </a: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ystical Woods Rough Script" panose="020F0502020204030204" pitchFamily="34" charset="0"/>
                <a:cs typeface="Mystical Woods Rough Script" panose="020F0502020204030204" pitchFamily="34" charset="0"/>
              </a:rPr>
              <a:t>O</a:t>
            </a: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ystical Woods Rough Script" panose="020F0502020204030204" pitchFamily="34" charset="0"/>
                <a:cs typeface="Mystical Woods Rough Script" panose="020F0502020204030204" pitchFamily="34" charset="0"/>
              </a:rPr>
              <a:t>N</a:t>
            </a:r>
            <a:endPar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ystical Woods Rough Script" panose="020F0502020204030204" pitchFamily="34" charset="0"/>
              <a:cs typeface="Mystical Woods Rough Script" panose="020F0502020204030204" pitchFamily="34" charset="0"/>
            </a:endParaRPr>
          </a:p>
        </p:txBody>
      </p:sp>
      <p:sp>
        <p:nvSpPr>
          <p:cNvPr id="9" name="Rectangle 8">
            <a:extLst>
              <a:ext uri="{FF2B5EF4-FFF2-40B4-BE49-F238E27FC236}">
                <a16:creationId xmlns:a16="http://schemas.microsoft.com/office/drawing/2014/main" id="{53CD7BAF-8B67-FD96-257E-0769C52DEAB8}"/>
              </a:ext>
            </a:extLst>
          </p:cNvPr>
          <p:cNvSpPr/>
          <p:nvPr/>
        </p:nvSpPr>
        <p:spPr>
          <a:xfrm>
            <a:off x="6245036" y="1666242"/>
            <a:ext cx="1418978" cy="584775"/>
          </a:xfrm>
          <a:prstGeom prst="rect">
            <a:avLst/>
          </a:prstGeom>
          <a:noFill/>
        </p:spPr>
        <p:txBody>
          <a:bodyPr wrap="none" lIns="91440" tIns="45720" rIns="91440" bIns="45720">
            <a:spAutoFit/>
          </a:bodyPr>
          <a:lstStyle/>
          <a:p>
            <a:pPr algn="ctr"/>
            <a:r>
              <a:rPr lang="en-US" sz="3200" b="0" cap="none" spc="0" dirty="0">
                <a:ln w="0"/>
                <a:solidFill>
                  <a:srgbClr val="00B050"/>
                </a:solidFill>
                <a:effectLst>
                  <a:outerShdw blurRad="38100" dist="19050" dir="2700000" algn="tl" rotWithShape="0">
                    <a:schemeClr val="dk1">
                      <a:alpha val="40000"/>
                    </a:schemeClr>
                  </a:outerShdw>
                </a:effectLst>
              </a:rPr>
              <a:t>Intuition</a:t>
            </a:r>
            <a:endParaRPr lang="en-US" sz="4000" b="0" cap="none" spc="0" dirty="0">
              <a:ln w="0"/>
              <a:solidFill>
                <a:srgbClr val="00B050"/>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B2D149D4-7349-A2E2-8CDB-49D340EDE1E0}"/>
              </a:ext>
            </a:extLst>
          </p:cNvPr>
          <p:cNvSpPr/>
          <p:nvPr/>
        </p:nvSpPr>
        <p:spPr>
          <a:xfrm>
            <a:off x="7595147" y="1679674"/>
            <a:ext cx="3269703" cy="523220"/>
          </a:xfrm>
          <a:prstGeom prst="rect">
            <a:avLst/>
          </a:prstGeom>
          <a:noFill/>
        </p:spPr>
        <p:txBody>
          <a:bodyPr wrap="square" lIns="91440" tIns="45720" rIns="91440" bIns="45720">
            <a:spAutoFit/>
          </a:bodyPr>
          <a:lstStyle/>
          <a:p>
            <a:pPr algn="ctr"/>
            <a:r>
              <a:rPr lang="en-US" sz="28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Chakra Petch" pitchFamily="2" charset="-34"/>
                <a:cs typeface="Chakra Petch" pitchFamily="2" charset="-34"/>
              </a:rPr>
              <a:t>Critical Thinking</a:t>
            </a:r>
          </a:p>
        </p:txBody>
      </p:sp>
      <p:sp>
        <p:nvSpPr>
          <p:cNvPr id="11" name="Rectangle 10">
            <a:extLst>
              <a:ext uri="{FF2B5EF4-FFF2-40B4-BE49-F238E27FC236}">
                <a16:creationId xmlns:a16="http://schemas.microsoft.com/office/drawing/2014/main" id="{3B1B04BB-014B-1912-BB20-119E8FA15462}"/>
              </a:ext>
            </a:extLst>
          </p:cNvPr>
          <p:cNvSpPr/>
          <p:nvPr/>
        </p:nvSpPr>
        <p:spPr>
          <a:xfrm>
            <a:off x="4493826" y="1666242"/>
            <a:ext cx="1841479" cy="523220"/>
          </a:xfrm>
          <a:prstGeom prst="rect">
            <a:avLst/>
          </a:prstGeom>
          <a:noFill/>
        </p:spPr>
        <p:txBody>
          <a:bodyPr wrap="square" lIns="91440" tIns="45720" rIns="91440" bIns="45720">
            <a:spAutoFit/>
          </a:bodyPr>
          <a:lstStyle/>
          <a:p>
            <a:pPr algn="ctr"/>
            <a:r>
              <a:rPr lang="en-US" sz="2800" b="1" dirty="0">
                <a:ln w="12700">
                  <a:solidFill>
                    <a:schemeClr val="bg1">
                      <a:lumMod val="95000"/>
                      <a:lumOff val="5000"/>
                    </a:schemeClr>
                  </a:solidFill>
                  <a:prstDash val="solid"/>
                </a:ln>
                <a:solidFill>
                  <a:srgbClr val="FFC000"/>
                </a:solidFill>
                <a:effectLst>
                  <a:outerShdw dist="38100" dir="2640000" algn="bl" rotWithShape="0">
                    <a:schemeClr val="tx2">
                      <a:lumMod val="75000"/>
                    </a:schemeClr>
                  </a:outerShdw>
                </a:effectLst>
                <a:latin typeface="Mystical Woods Smooth Script" panose="02000500000000000000" pitchFamily="2" charset="77"/>
              </a:rPr>
              <a:t>Context</a:t>
            </a:r>
            <a:endParaRPr lang="en-US" sz="3600" b="1" dirty="0">
              <a:ln w="12700">
                <a:solidFill>
                  <a:schemeClr val="bg1">
                    <a:lumMod val="95000"/>
                    <a:lumOff val="5000"/>
                  </a:schemeClr>
                </a:solidFill>
                <a:prstDash val="solid"/>
              </a:ln>
              <a:solidFill>
                <a:srgbClr val="FFC000"/>
              </a:solidFill>
              <a:effectLst>
                <a:outerShdw dist="38100" dir="2640000" algn="bl" rotWithShape="0">
                  <a:schemeClr val="tx2">
                    <a:lumMod val="75000"/>
                  </a:schemeClr>
                </a:outerShdw>
              </a:effectLst>
              <a:latin typeface="Mystical Woods Smooth Script" panose="02000500000000000000" pitchFamily="2" charset="77"/>
            </a:endParaRPr>
          </a:p>
        </p:txBody>
      </p:sp>
    </p:spTree>
    <p:extLst>
      <p:ext uri="{BB962C8B-B14F-4D97-AF65-F5344CB8AC3E}">
        <p14:creationId xmlns:p14="http://schemas.microsoft.com/office/powerpoint/2010/main" val="2622539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B3A14-CF22-59C4-917E-99F03DA82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3" name="Content Placeholder 4">
            <a:extLst>
              <a:ext uri="{FF2B5EF4-FFF2-40B4-BE49-F238E27FC236}">
                <a16:creationId xmlns:a16="http://schemas.microsoft.com/office/drawing/2014/main" id="{6D2DE602-3CF3-C171-8811-E77E48911AFA}"/>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0" name="Title 1">
            <a:extLst>
              <a:ext uri="{FF2B5EF4-FFF2-40B4-BE49-F238E27FC236}">
                <a16:creationId xmlns:a16="http://schemas.microsoft.com/office/drawing/2014/main" id="{1D85479F-B0CF-2683-9660-34D95D480241}"/>
              </a:ext>
            </a:extLst>
          </p:cNvPr>
          <p:cNvSpPr txBox="1">
            <a:spLocks/>
          </p:cNvSpPr>
          <p:nvPr/>
        </p:nvSpPr>
        <p:spPr>
          <a:xfrm>
            <a:off x="2266155" y="363700"/>
            <a:ext cx="7659688" cy="9754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solidFill>
                  <a:srgbClr val="0070C0"/>
                </a:solidFill>
              </a:rPr>
              <a:t>Large Language Models</a:t>
            </a:r>
          </a:p>
        </p:txBody>
      </p:sp>
      <p:pic>
        <p:nvPicPr>
          <p:cNvPr id="10250" name="Picture 10" descr="ChatGPT Logo | 03 - PNG Logo Vector Brand Downloads (SVG, EPS)">
            <a:extLst>
              <a:ext uri="{FF2B5EF4-FFF2-40B4-BE49-F238E27FC236}">
                <a16:creationId xmlns:a16="http://schemas.microsoft.com/office/drawing/2014/main" id="{2AAEC514-E4A6-AC38-54EE-DFBAD6161F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933" b="23859"/>
          <a:stretch/>
        </p:blipFill>
        <p:spPr bwMode="auto">
          <a:xfrm>
            <a:off x="472511" y="2310903"/>
            <a:ext cx="4717675" cy="156883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7EF801E-64F8-F19C-1234-0242BAF6203C}"/>
              </a:ext>
            </a:extLst>
          </p:cNvPr>
          <p:cNvSpPr txBox="1">
            <a:spLocks/>
          </p:cNvSpPr>
          <p:nvPr/>
        </p:nvSpPr>
        <p:spPr>
          <a:xfrm>
            <a:off x="7722669" y="1818513"/>
            <a:ext cx="3277457" cy="780848"/>
          </a:xfrm>
          <a:prstGeom prst="rect">
            <a:avLst/>
          </a:prstGeom>
        </p:spPr>
        <p:txBody>
          <a:bodyPr vert="horz" lIns="91440" tIns="45720" rIns="91440" bIns="45720" numCol="2"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solidFill>
                  <a:srgbClr val="002060"/>
                </a:solidFill>
              </a:rPr>
              <a:t>Offline / Private</a:t>
            </a:r>
          </a:p>
        </p:txBody>
      </p:sp>
      <p:sp>
        <p:nvSpPr>
          <p:cNvPr id="7" name="Content Placeholder 2">
            <a:extLst>
              <a:ext uri="{FF2B5EF4-FFF2-40B4-BE49-F238E27FC236}">
                <a16:creationId xmlns:a16="http://schemas.microsoft.com/office/drawing/2014/main" id="{71F2877A-A2C8-FF8B-A0CF-E87E90659190}"/>
              </a:ext>
            </a:extLst>
          </p:cNvPr>
          <p:cNvSpPr txBox="1">
            <a:spLocks/>
          </p:cNvSpPr>
          <p:nvPr/>
        </p:nvSpPr>
        <p:spPr>
          <a:xfrm>
            <a:off x="2266155" y="1818513"/>
            <a:ext cx="2626071" cy="681355"/>
          </a:xfrm>
          <a:prstGeom prst="rect">
            <a:avLst/>
          </a:prstGeom>
        </p:spPr>
        <p:txBody>
          <a:bodyPr vert="horz" lIns="91440" tIns="45720" rIns="91440" bIns="45720" numCol="2"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solidFill>
                  <a:srgbClr val="002060"/>
                </a:solidFill>
              </a:rPr>
              <a:t>Online / Public</a:t>
            </a:r>
          </a:p>
        </p:txBody>
      </p:sp>
      <p:pic>
        <p:nvPicPr>
          <p:cNvPr id="5130" name="Picture 10">
            <a:extLst>
              <a:ext uri="{FF2B5EF4-FFF2-40B4-BE49-F238E27FC236}">
                <a16:creationId xmlns:a16="http://schemas.microsoft.com/office/drawing/2014/main" id="{5D0D6084-875C-D0D1-DA0C-9F010B95C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6506" y="3288349"/>
            <a:ext cx="2740855" cy="15417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oogle undertakes biggest expansion of AI chatbot Bard - Silicon Valley  Business Journal">
            <a:extLst>
              <a:ext uri="{FF2B5EF4-FFF2-40B4-BE49-F238E27FC236}">
                <a16:creationId xmlns:a16="http://schemas.microsoft.com/office/drawing/2014/main" id="{4CF06F52-916C-8769-592F-8E7A0FF4B8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471578"/>
            <a:ext cx="2740855" cy="20556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Don't~ Repeat Yourself">
            <a:extLst>
              <a:ext uri="{FF2B5EF4-FFF2-40B4-BE49-F238E27FC236}">
                <a16:creationId xmlns:a16="http://schemas.microsoft.com/office/drawing/2014/main" id="{50C6E6E3-AB58-0B94-F3BF-EA9E34EDC8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16511" y="2478087"/>
            <a:ext cx="4375489" cy="993491"/>
          </a:xfrm>
          <a:prstGeom prst="roundRect">
            <a:avLst/>
          </a:prstGeom>
          <a:noFill/>
          <a:extLst>
            <a:ext uri="{909E8E84-426E-40DD-AFC4-6F175D3DCCD1}">
              <a14:hiddenFill xmlns:a14="http://schemas.microsoft.com/office/drawing/2010/main">
                <a:solidFill>
                  <a:srgbClr val="FFFFFF"/>
                </a:solidFill>
              </a14:hiddenFill>
            </a:ext>
          </a:extLst>
        </p:spPr>
      </p:pic>
      <p:pic>
        <p:nvPicPr>
          <p:cNvPr id="5132" name="Picture 12" descr="Sign in">
            <a:extLst>
              <a:ext uri="{FF2B5EF4-FFF2-40B4-BE49-F238E27FC236}">
                <a16:creationId xmlns:a16="http://schemas.microsoft.com/office/drawing/2014/main" id="{F940BC80-1CC6-482D-9452-2BFF916843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8657" y="4574247"/>
            <a:ext cx="2397200" cy="7631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E584C3D-35C5-7164-5BC4-B6320403B88C}"/>
              </a:ext>
            </a:extLst>
          </p:cNvPr>
          <p:cNvGrpSpPr/>
          <p:nvPr/>
        </p:nvGrpSpPr>
        <p:grpSpPr>
          <a:xfrm>
            <a:off x="7614387" y="2858155"/>
            <a:ext cx="5539763" cy="4709930"/>
            <a:chOff x="7614387" y="2858155"/>
            <a:chExt cx="5539763" cy="4709930"/>
          </a:xfrm>
        </p:grpSpPr>
        <p:pic>
          <p:nvPicPr>
            <p:cNvPr id="11" name="Picture 10">
              <a:extLst>
                <a:ext uri="{FF2B5EF4-FFF2-40B4-BE49-F238E27FC236}">
                  <a16:creationId xmlns:a16="http://schemas.microsoft.com/office/drawing/2014/main" id="{A465134A-300A-241F-A84C-0A773154473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063" b="90000" l="10000" r="90000">
                          <a14:foregroundMark x1="29375" y1="46875" x2="29375" y2="39688"/>
                          <a14:foregroundMark x1="37813" y1="36563" x2="38125" y2="38438"/>
                          <a14:foregroundMark x1="36875" y1="28438" x2="36875" y2="28438"/>
                          <a14:foregroundMark x1="37813" y1="45938" x2="37813" y2="45938"/>
                          <a14:foregroundMark x1="30000" y1="34063" x2="30000" y2="34063"/>
                          <a14:foregroundMark x1="37813" y1="23750" x2="37813" y2="23750"/>
                          <a14:foregroundMark x1="74688" y1="31563" x2="74688" y2="31563"/>
                          <a14:foregroundMark x1="74375" y1="38750" x2="74375" y2="38750"/>
                          <a14:foregroundMark x1="74688" y1="48750" x2="74688" y2="48750"/>
                          <a14:foregroundMark x1="76250" y1="59688" x2="76250" y2="59688"/>
                          <a14:foregroundMark x1="74375" y1="65313" x2="74375" y2="65313"/>
                          <a14:foregroundMark x1="74688" y1="71250" x2="74688" y2="71250"/>
                          <a14:foregroundMark x1="75938" y1="80625" x2="75938" y2="80625"/>
                          <a14:foregroundMark x1="20938" y1="80000" x2="20938" y2="80000"/>
                          <a14:foregroundMark x1="20938" y1="70938" x2="20938" y2="70938"/>
                          <a14:foregroundMark x1="48750" y1="9063" x2="48750" y2="9063"/>
                          <a14:foregroundMark x1="64375" y1="9063" x2="64375" y2="9063"/>
                        </a14:backgroundRemoval>
                      </a14:imgEffect>
                    </a14:imgLayer>
                  </a14:imgProps>
                </a:ext>
              </a:extLst>
            </a:blip>
            <a:stretch>
              <a:fillRect/>
            </a:stretch>
          </p:blipFill>
          <p:spPr>
            <a:xfrm>
              <a:off x="8444220" y="2858155"/>
              <a:ext cx="4709930" cy="4709930"/>
            </a:xfrm>
            <a:prstGeom prst="rect">
              <a:avLst/>
            </a:prstGeom>
          </p:spPr>
        </p:pic>
        <p:pic>
          <p:nvPicPr>
            <p:cNvPr id="1026" name="Picture 2" descr="OLLAMA: The Local Playground for Large Language Models (LLMs)">
              <a:extLst>
                <a:ext uri="{FF2B5EF4-FFF2-40B4-BE49-F238E27FC236}">
                  <a16:creationId xmlns:a16="http://schemas.microsoft.com/office/drawing/2014/main" id="{9FEF5D20-748F-9A61-2DF5-BA70D699E6F4}"/>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9861" l="10000" r="90000">
                          <a14:foregroundMark x1="31944" y1="88056" x2="45139" y2="99861"/>
                          <a14:foregroundMark x1="47778" y1="43194" x2="47500" y2="73333"/>
                          <a14:foregroundMark x1="48194" y1="43889" x2="40417" y2="61667"/>
                          <a14:foregroundMark x1="40417" y1="61667" x2="34583" y2="68611"/>
                          <a14:foregroundMark x1="41944" y1="45556" x2="36806" y2="63611"/>
                          <a14:foregroundMark x1="48889" y1="46389" x2="63889" y2="55000"/>
                          <a14:foregroundMark x1="63750" y1="55000" x2="46389" y2="64722"/>
                          <a14:foregroundMark x1="49861" y1="65000" x2="61667" y2="57500"/>
                          <a14:foregroundMark x1="47917" y1="53889" x2="50278" y2="56806"/>
                          <a14:foregroundMark x1="65556" y1="44306" x2="69028" y2="56667"/>
                          <a14:foregroundMark x1="37083" y1="45556" x2="33194" y2="49028"/>
                          <a14:foregroundMark x1="21389" y1="90556" x2="29028" y2="73750"/>
                          <a14:foregroundMark x1="23194" y1="90556" x2="23472" y2="92222"/>
                          <a14:foregroundMark x1="25139" y1="87778" x2="25972" y2="98889"/>
                          <a14:foregroundMark x1="25278" y1="87639" x2="23750" y2="98472"/>
                          <a14:foregroundMark x1="24861" y1="80694" x2="21667" y2="66806"/>
                          <a14:foregroundMark x1="21667" y1="66806" x2="24861" y2="56667"/>
                          <a14:foregroundMark x1="24861" y1="56667" x2="20694" y2="43611"/>
                          <a14:foregroundMark x1="20694" y1="43611" x2="27917" y2="33750"/>
                          <a14:foregroundMark x1="28333" y1="33750" x2="29444" y2="18611"/>
                          <a14:foregroundMark x1="29444" y1="18611" x2="40278" y2="24583"/>
                          <a14:foregroundMark x1="40278" y1="24583" x2="41944" y2="30278"/>
                          <a14:foregroundMark x1="32500" y1="12222" x2="30417" y2="16806"/>
                          <a14:foregroundMark x1="32222" y1="12222" x2="36111" y2="17361"/>
                          <a14:foregroundMark x1="38194" y1="26806" x2="30417" y2="31944"/>
                          <a14:foregroundMark x1="65833" y1="31250" x2="78194" y2="40972"/>
                          <a14:foregroundMark x1="78194" y1="40972" x2="77222" y2="85139"/>
                          <a14:foregroundMark x1="77222" y1="85139" x2="79444" y2="93333"/>
                          <a14:foregroundMark x1="77778" y1="90139" x2="75417" y2="92639"/>
                          <a14:foregroundMark x1="71528" y1="34722" x2="71806" y2="21250"/>
                          <a14:foregroundMark x1="71806" y1="21250" x2="62083" y2="28889"/>
                          <a14:foregroundMark x1="62083" y1="28889" x2="68611" y2="22361"/>
                          <a14:foregroundMark x1="66944" y1="13194" x2="63056" y2="24722"/>
                          <a14:foregroundMark x1="63056" y1="24722" x2="63056" y2="24722"/>
                          <a14:foregroundMark x1="63750" y1="13611" x2="61667" y2="30000"/>
                          <a14:foregroundMark x1="68750" y1="12917" x2="70694" y2="21528"/>
                          <a14:foregroundMark x1="58194" y1="26806" x2="43889" y2="25139"/>
                          <a14:foregroundMark x1="43889" y1="25139" x2="41528" y2="26389"/>
                        </a14:backgroundRemoval>
                      </a14:imgEffect>
                    </a14:imgLayer>
                  </a14:imgProps>
                </a:ext>
                <a:ext uri="{28A0092B-C50C-407E-A947-70E740481C1C}">
                  <a14:useLocalDpi xmlns:a14="http://schemas.microsoft.com/office/drawing/2010/main" val="0"/>
                </a:ext>
              </a:extLst>
            </a:blip>
            <a:srcRect/>
            <a:stretch>
              <a:fillRect/>
            </a:stretch>
          </p:blipFill>
          <p:spPr bwMode="auto">
            <a:xfrm>
              <a:off x="7614387" y="3710506"/>
              <a:ext cx="3494019" cy="3494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5847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5B3AB2-C9BB-B6BF-9F0D-986C603B42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2" name="Title 1">
            <a:extLst>
              <a:ext uri="{FF2B5EF4-FFF2-40B4-BE49-F238E27FC236}">
                <a16:creationId xmlns:a16="http://schemas.microsoft.com/office/drawing/2014/main" id="{A6699498-6099-B218-8630-B4871E8C6540}"/>
              </a:ext>
            </a:extLst>
          </p:cNvPr>
          <p:cNvSpPr>
            <a:spLocks noGrp="1"/>
          </p:cNvSpPr>
          <p:nvPr>
            <p:ph type="title" idx="4294967295"/>
          </p:nvPr>
        </p:nvSpPr>
        <p:spPr>
          <a:xfrm>
            <a:off x="5937067" y="625923"/>
            <a:ext cx="5414191" cy="1193536"/>
          </a:xfrm>
        </p:spPr>
        <p:txBody>
          <a:bodyPr>
            <a:normAutofit/>
          </a:bodyPr>
          <a:lstStyle/>
          <a:p>
            <a:r>
              <a:rPr lang="en-US" sz="4800" dirty="0">
                <a:solidFill>
                  <a:srgbClr val="0070C0"/>
                </a:solidFill>
              </a:rPr>
              <a:t>HOW CAN AI HELP?</a:t>
            </a:r>
          </a:p>
        </p:txBody>
      </p:sp>
      <p:sp>
        <p:nvSpPr>
          <p:cNvPr id="14" name="Content Placeholder 2">
            <a:extLst>
              <a:ext uri="{FF2B5EF4-FFF2-40B4-BE49-F238E27FC236}">
                <a16:creationId xmlns:a16="http://schemas.microsoft.com/office/drawing/2014/main" id="{91785CB1-8E56-DECD-B291-DC61BB93E10F}"/>
              </a:ext>
            </a:extLst>
          </p:cNvPr>
          <p:cNvSpPr txBox="1">
            <a:spLocks/>
          </p:cNvSpPr>
          <p:nvPr/>
        </p:nvSpPr>
        <p:spPr>
          <a:xfrm>
            <a:off x="6637204" y="1599894"/>
            <a:ext cx="5726615" cy="31703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solidFill>
                  <a:srgbClr val="002060"/>
                </a:solidFill>
              </a:rPr>
              <a:t>Speed</a:t>
            </a:r>
          </a:p>
          <a:p>
            <a:r>
              <a:rPr lang="en-US" dirty="0">
                <a:solidFill>
                  <a:srgbClr val="002060"/>
                </a:solidFill>
              </a:rPr>
              <a:t>Efficiency</a:t>
            </a:r>
          </a:p>
          <a:p>
            <a:r>
              <a:rPr lang="en-US" dirty="0">
                <a:solidFill>
                  <a:srgbClr val="002060"/>
                </a:solidFill>
              </a:rPr>
              <a:t>Automation</a:t>
            </a:r>
          </a:p>
          <a:p>
            <a:r>
              <a:rPr lang="en-US" dirty="0">
                <a:solidFill>
                  <a:srgbClr val="002060"/>
                </a:solidFill>
              </a:rPr>
              <a:t>Complex Data</a:t>
            </a:r>
          </a:p>
          <a:p>
            <a:r>
              <a:rPr lang="en-US" dirty="0">
                <a:solidFill>
                  <a:srgbClr val="002060"/>
                </a:solidFill>
              </a:rPr>
              <a:t>Patterns</a:t>
            </a:r>
          </a:p>
        </p:txBody>
      </p:sp>
      <p:pic>
        <p:nvPicPr>
          <p:cNvPr id="4102" name="Picture 6" descr="Tachikoma Motoko Kusanagi Batou Ghost In The Shell Anime PNG, Clipart,  Action Figure, Fictional Character, Holy">
            <a:extLst>
              <a:ext uri="{FF2B5EF4-FFF2-40B4-BE49-F238E27FC236}">
                <a16:creationId xmlns:a16="http://schemas.microsoft.com/office/drawing/2014/main" id="{0E979484-EE1C-C673-3336-25C949C9B22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631" b="98263" l="2198" r="95055">
                        <a14:foregroundMark x1="38736" y1="10275" x2="48077" y2="9117"/>
                        <a14:foregroundMark x1="44093" y1="4631" x2="58242" y2="5355"/>
                        <a14:foregroundMark x1="64973" y1="8249" x2="66621" y2="16064"/>
                        <a14:foregroundMark x1="65385" y1="7815" x2="66484" y2="12156"/>
                        <a14:foregroundMark x1="70055" y1="18669" x2="68269" y2="15340"/>
                        <a14:foregroundMark x1="69368" y1="16064" x2="70467" y2="18379"/>
                        <a14:foregroundMark x1="69643" y1="18234" x2="68956" y2="15051"/>
                        <a14:foregroundMark x1="68681" y1="15485" x2="71291" y2="18379"/>
                        <a14:foregroundMark x1="70467" y1="17366" x2="70879" y2="16932"/>
                        <a14:foregroundMark x1="60714" y1="39797" x2="60714" y2="44863"/>
                        <a14:foregroundMark x1="44643" y1="44863" x2="39148" y2="45152"/>
                        <a14:foregroundMark x1="35577" y1="37627" x2="33516" y2="41968"/>
                        <a14:foregroundMark x1="9478" y1="65557" x2="4396" y2="83068"/>
                        <a14:foregroundMark x1="2335" y1="81621" x2="5220" y2="73372"/>
                        <a14:foregroundMark x1="18681" y1="79305" x2="17720" y2="81331"/>
                        <a14:foregroundMark x1="37088" y1="96237" x2="37088" y2="92041"/>
                        <a14:foregroundMark x1="25962" y1="80897" x2="31044" y2="81766"/>
                        <a14:foregroundMark x1="25687" y1="74385" x2="26099" y2="80463"/>
                        <a14:foregroundMark x1="55907" y1="96382" x2="59615" y2="97395"/>
                        <a14:foregroundMark x1="34203" y1="98263" x2="37775" y2="98408"/>
                        <a14:foregroundMark x1="32005" y1="81766" x2="32418" y2="80174"/>
                        <a14:foregroundMark x1="32280" y1="81621" x2="32280" y2="81621"/>
                        <a14:foregroundMark x1="32005" y1="80608" x2="33104" y2="81621"/>
                        <a14:foregroundMark x1="25962" y1="73082" x2="26099" y2="80029"/>
                        <a14:foregroundMark x1="26099" y1="80029" x2="31181" y2="82489"/>
                        <a14:foregroundMark x1="31181" y1="82489" x2="26511" y2="81621"/>
                        <a14:foregroundMark x1="25962" y1="73082" x2="25549" y2="79305"/>
                        <a14:foregroundMark x1="95055" y1="92041" x2="91484" y2="62663"/>
                      </a14:backgroundRemoval>
                    </a14:imgEffect>
                  </a14:imgLayer>
                </a14:imgProps>
              </a:ext>
              <a:ext uri="{28A0092B-C50C-407E-A947-70E740481C1C}">
                <a14:useLocalDpi xmlns:a14="http://schemas.microsoft.com/office/drawing/2010/main" val="0"/>
              </a:ext>
            </a:extLst>
          </a:blip>
          <a:srcRect/>
          <a:stretch>
            <a:fillRect/>
          </a:stretch>
        </p:blipFill>
        <p:spPr bwMode="auto">
          <a:xfrm>
            <a:off x="171818" y="622427"/>
            <a:ext cx="6244222" cy="592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750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2362</Words>
  <Application>Microsoft Office PowerPoint</Application>
  <PresentationFormat>Widescreen</PresentationFormat>
  <Paragraphs>385</Paragraphs>
  <Slides>47</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Arial</vt:lpstr>
      <vt:lpstr>Calibri</vt:lpstr>
      <vt:lpstr>Candara</vt:lpstr>
      <vt:lpstr>Chakra Petch</vt:lpstr>
      <vt:lpstr>Comic Sans MS</vt:lpstr>
      <vt:lpstr>Courier</vt:lpstr>
      <vt:lpstr>Courier New</vt:lpstr>
      <vt:lpstr>Helvetica Neue</vt:lpstr>
      <vt:lpstr>Mystical Woods Rough Script</vt:lpstr>
      <vt:lpstr>Mystical Woods Smooth Script</vt:lpstr>
      <vt:lpstr>Tw Cen MT</vt:lpstr>
      <vt:lpstr>Circuit</vt:lpstr>
      <vt:lpstr>GHOST in the Model</vt:lpstr>
      <vt:lpstr>Agenda</vt:lpstr>
      <vt:lpstr>PowerPoint Presentation</vt:lpstr>
      <vt:lpstr>PowerPoint Presentation</vt:lpstr>
      <vt:lpstr>PowerPoint Presentation</vt:lpstr>
      <vt:lpstr>PowerPoint Presentation</vt:lpstr>
      <vt:lpstr>What do we [humans] do well?</vt:lpstr>
      <vt:lpstr>PowerPoint Presentation</vt:lpstr>
      <vt:lpstr>HOW CAN AI HELP?</vt:lpstr>
      <vt:lpstr>PowerPoint Presentation</vt:lpstr>
      <vt:lpstr>Threat Modeling… why &amp; WHY NOT?</vt:lpstr>
      <vt:lpstr>PowerPoint Presentation</vt:lpstr>
      <vt:lpstr>PowerPoint Presentation</vt:lpstr>
      <vt:lpstr>PowerPoint Presentation</vt:lpstr>
      <vt:lpstr>PowerPoint Presentation</vt:lpstr>
      <vt:lpstr>Architecture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2024-08-12T19:03:41Z</dcterms:created>
  <dcterms:modified xsi:type="dcterms:W3CDTF">2024-08-12T19:05:55Z</dcterms:modified>
</cp:coreProperties>
</file>